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8" autoAdjust="0"/>
    <p:restoredTop sz="94660"/>
  </p:normalViewPr>
  <p:slideViewPr>
    <p:cSldViewPr snapToGrid="0">
      <p:cViewPr varScale="1">
        <p:scale>
          <a:sx n="83" d="100"/>
          <a:sy n="83" d="100"/>
        </p:scale>
        <p:origin x="57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 lIns="0" tIns="36000" rIns="36000" bIns="108000" anchor="ctr" anchorCtr="0"/>
        <a:lstStyle/>
        <a:p>
          <a:pPr algn="just"/>
          <a:r>
            <a:rPr lang="tr-TR" sz="1900" dirty="0"/>
            <a:t>Belirlenen derslerin uzaktan öğretim yöntemleriyle aktarılması</a:t>
          </a:r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7EFC073A-2A8E-454D-A3CB-2B215CB1C0E1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900" dirty="0"/>
            <a:t>Uzaktan öğretim yöntemleriyle verilen dersler için öğrenci geribildiriminin alınması</a:t>
          </a:r>
        </a:p>
      </dgm:t>
    </dgm:pt>
    <dgm:pt modelId="{B28FC369-4D5C-49BA-BFB5-0913614F7272}" type="parTrans" cxnId="{A116ED7B-2F55-4768-989A-7D8FE0A661EF}">
      <dgm:prSet/>
      <dgm:spPr/>
      <dgm:t>
        <a:bodyPr/>
        <a:lstStyle/>
        <a:p>
          <a:endParaRPr lang="tr-TR"/>
        </a:p>
      </dgm:t>
    </dgm:pt>
    <dgm:pt modelId="{82608B16-611A-4761-8C0B-3429BD742D60}" type="sibTrans" cxnId="{A116ED7B-2F55-4768-989A-7D8FE0A661EF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>
              <a:solidFill>
                <a:srgbClr val="C00000"/>
              </a:solidFill>
            </a:rPr>
            <a:t>Ö</a:t>
          </a:r>
          <a:r>
            <a:rPr lang="tr-TR" sz="1700"/>
            <a:t>NLEM AL</a:t>
          </a:r>
          <a:endParaRPr lang="tr-TR" sz="1700" dirty="0"/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9C066C0D-23F0-4804-8F70-FA3D81CF7DB6}">
      <dgm:prSet phldrT="[Metin]" custT="1"/>
      <dgm:spPr/>
      <dgm:t>
        <a:bodyPr lIns="0" tIns="180000" rIns="0" bIns="36000" anchor="ctr"/>
        <a:lstStyle/>
        <a:p>
          <a:pPr algn="just"/>
          <a:r>
            <a:rPr lang="tr-TR" sz="1900" dirty="0"/>
            <a:t>Uzaktan öğretim yöntemleriyle verilebilecek derslerin tespit edilmesi</a:t>
          </a:r>
        </a:p>
      </dgm:t>
    </dgm:pt>
    <dgm:pt modelId="{7ED3FCB5-B0B7-4E23-9305-DEEEF4A7D0DD}" type="sibTrans" cxnId="{1EAB88B8-0F5A-45F5-9855-75D8A3FE5D9B}">
      <dgm:prSet/>
      <dgm:spPr/>
      <dgm:t>
        <a:bodyPr/>
        <a:lstStyle/>
        <a:p>
          <a:endParaRPr lang="en-US"/>
        </a:p>
      </dgm:t>
    </dgm:pt>
    <dgm:pt modelId="{83A42058-3038-45C2-B495-62DDBD10E313}" type="parTrans" cxnId="{1EAB88B8-0F5A-45F5-9855-75D8A3FE5D9B}">
      <dgm:prSet/>
      <dgm:spPr/>
      <dgm:t>
        <a:bodyPr/>
        <a:lstStyle/>
        <a:p>
          <a:endParaRPr lang="en-US"/>
        </a:p>
      </dgm:t>
    </dgm:pt>
    <dgm:pt modelId="{F235E307-C579-48F3-82B8-AA29F0251D00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800" dirty="0"/>
            <a:t>Teknik aksaklıklarla ilgili önlem alınması</a:t>
          </a:r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C3E84826-C35C-4A87-9CDE-EEBCBEFDEC6F}">
      <dgm:prSet custT="1"/>
      <dgm:spPr/>
      <dgm:t>
        <a:bodyPr anchor="ctr"/>
        <a:lstStyle/>
        <a:p>
          <a:pPr algn="just"/>
          <a:r>
            <a:rPr lang="tr-TR" sz="1900" dirty="0"/>
            <a:t>Uzaktan öğretim yöntemleriyle verilebilecek dersler için yöntem belirlenmesi</a:t>
          </a:r>
        </a:p>
      </dgm:t>
    </dgm:pt>
    <dgm:pt modelId="{5D031CEB-7CF9-4246-957C-B65A68ABC4DE}" type="parTrans" cxnId="{2130E489-9C11-4E27-8B54-3719FD36EDC6}">
      <dgm:prSet/>
      <dgm:spPr/>
      <dgm:t>
        <a:bodyPr/>
        <a:lstStyle/>
        <a:p>
          <a:endParaRPr lang="tr-TR"/>
        </a:p>
      </dgm:t>
    </dgm:pt>
    <dgm:pt modelId="{F2E48702-BEB1-45C0-8C46-4DB1272D4037}" type="sibTrans" cxnId="{2130E489-9C11-4E27-8B54-3719FD36EDC6}">
      <dgm:prSet/>
      <dgm:spPr/>
      <dgm:t>
        <a:bodyPr/>
        <a:lstStyle/>
        <a:p>
          <a:endParaRPr lang="tr-TR"/>
        </a:p>
      </dgm:t>
    </dgm:pt>
    <dgm:pt modelId="{A1271084-0CF9-49FA-96AF-B2C29963A5E2}">
      <dgm:prSet custT="1"/>
      <dgm:spPr/>
      <dgm:t>
        <a:bodyPr/>
        <a:lstStyle/>
        <a:p>
          <a:pPr algn="just"/>
          <a:r>
            <a:rPr lang="tr-TR" sz="1900" dirty="0"/>
            <a:t>Uzaktan öğretim yöntemleriyle verilen dersler için öğretim elemanı geribildiriminin alınması</a:t>
          </a:r>
        </a:p>
      </dgm:t>
    </dgm:pt>
    <dgm:pt modelId="{C2532C15-59F9-4B27-992A-21E7CF0A5680}" type="parTrans" cxnId="{C97FF032-0779-4562-B7F7-E842925B1CE6}">
      <dgm:prSet/>
      <dgm:spPr/>
      <dgm:t>
        <a:bodyPr/>
        <a:lstStyle/>
        <a:p>
          <a:endParaRPr lang="tr-TR"/>
        </a:p>
      </dgm:t>
    </dgm:pt>
    <dgm:pt modelId="{723689C2-2EDA-403B-983D-08D3F6C4CF1B}" type="sibTrans" cxnId="{C97FF032-0779-4562-B7F7-E842925B1CE6}">
      <dgm:prSet/>
      <dgm:spPr/>
      <dgm:t>
        <a:bodyPr/>
        <a:lstStyle/>
        <a:p>
          <a:endParaRPr lang="tr-TR"/>
        </a:p>
      </dgm:t>
    </dgm:pt>
    <dgm:pt modelId="{CF2A1A7A-DA60-4870-8AD3-3881636D6442}">
      <dgm:prSet custT="1"/>
      <dgm:spPr/>
      <dgm:t>
        <a:bodyPr/>
        <a:lstStyle/>
        <a:p>
          <a:pPr algn="just"/>
          <a:r>
            <a:rPr lang="tr-TR" sz="1800" dirty="0"/>
            <a:t>Öğretim elemanı öğrenci iletişim süreçleriyle ilgili önlem alınması</a:t>
          </a:r>
        </a:p>
      </dgm:t>
    </dgm:pt>
    <dgm:pt modelId="{A1370441-16C4-4975-87F7-9EE5C057F6A9}" type="parTrans" cxnId="{5F4DBDF4-7345-4CF0-A460-CFD498A0DC54}">
      <dgm:prSet/>
      <dgm:spPr/>
      <dgm:t>
        <a:bodyPr/>
        <a:lstStyle/>
        <a:p>
          <a:endParaRPr lang="tr-TR"/>
        </a:p>
      </dgm:t>
    </dgm:pt>
    <dgm:pt modelId="{E8EC271C-49A5-48DB-BD69-A8B43429A899}" type="sibTrans" cxnId="{5F4DBDF4-7345-4CF0-A460-CFD498A0DC54}">
      <dgm:prSet/>
      <dgm:spPr/>
      <dgm:t>
        <a:bodyPr/>
        <a:lstStyle/>
        <a:p>
          <a:endParaRPr lang="tr-TR"/>
        </a:p>
      </dgm:t>
    </dgm:pt>
    <dgm:pt modelId="{7263C64C-E6F7-4BDC-8C0E-212BB1DA9462}">
      <dgm:prSet custT="1"/>
      <dgm:spPr/>
      <dgm:t>
        <a:bodyPr/>
        <a:lstStyle/>
        <a:p>
          <a:pPr algn="just"/>
          <a:r>
            <a:rPr lang="tr-TR" sz="1800" dirty="0"/>
            <a:t>Daha etkili güncel yöntemler varsa sisteme dahil edilmesi</a:t>
          </a:r>
        </a:p>
      </dgm:t>
    </dgm:pt>
    <dgm:pt modelId="{91E1E291-E54D-4959-95A2-2656597F4B19}" type="parTrans" cxnId="{01BB1E71-8393-4745-957B-3BDE6F4330D1}">
      <dgm:prSet/>
      <dgm:spPr/>
      <dgm:t>
        <a:bodyPr/>
        <a:lstStyle/>
        <a:p>
          <a:endParaRPr lang="tr-TR"/>
        </a:p>
      </dgm:t>
    </dgm:pt>
    <dgm:pt modelId="{91F25504-F69E-47AA-8C53-0A7C34A5CD94}" type="sibTrans" cxnId="{01BB1E71-8393-4745-957B-3BDE6F4330D1}">
      <dgm:prSet/>
      <dgm:spPr/>
      <dgm:t>
        <a:bodyPr/>
        <a:lstStyle/>
        <a:p>
          <a:endParaRPr lang="tr-TR"/>
        </a:p>
      </dgm:t>
    </dgm:pt>
    <dgm:pt modelId="{A42AFC3D-F920-4AE2-8300-AD2CD1D0CFFC}">
      <dgm:prSet custT="1"/>
      <dgm:spPr/>
      <dgm:t>
        <a:bodyPr/>
        <a:lstStyle/>
        <a:p>
          <a:pPr algn="just"/>
          <a:r>
            <a:rPr lang="tr-TR" sz="1800" dirty="0"/>
            <a:t>Geribildirimlerle aktarılan diğer hususlarda önlem alınması</a:t>
          </a:r>
        </a:p>
      </dgm:t>
    </dgm:pt>
    <dgm:pt modelId="{2B0C9EB7-8A40-48AE-A4B7-CFCE6727045D}" type="parTrans" cxnId="{3C8FD55F-C43E-4571-87C0-CA77F2508E06}">
      <dgm:prSet/>
      <dgm:spPr/>
      <dgm:t>
        <a:bodyPr/>
        <a:lstStyle/>
        <a:p>
          <a:endParaRPr lang="tr-TR"/>
        </a:p>
      </dgm:t>
    </dgm:pt>
    <dgm:pt modelId="{AB9321CC-F544-491E-B90E-0040D4A53627}" type="sibTrans" cxnId="{3C8FD55F-C43E-4571-87C0-CA77F2508E06}">
      <dgm:prSet/>
      <dgm:spPr/>
      <dgm:t>
        <a:bodyPr/>
        <a:lstStyle/>
        <a:p>
          <a:endParaRPr lang="tr-TR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74877" custScaleY="145558" custLinFactNeighborX="-10525" custLinFactNeighborY="32431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77232" custScaleY="145532" custLinFactNeighborX="14210" custLinFactNeighborY="34216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81576" custScaleY="146770" custLinFactNeighborX="15802" custLinFactNeighborY="-26051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73200" custScaleY="147287" custLinFactNeighborX="-10063" custLinFactNeighborY="-26627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7069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044A0010-93AE-4C53-AC7B-DFEE47B8E9A9}" type="presOf" srcId="{A1271084-0CF9-49FA-96AF-B2C29963A5E2}" destId="{2ECFF366-3DCD-4445-A0BF-E681AA2637BF}" srcOrd="0" destOrd="1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6EB4471B-6CFC-4BF8-922E-3190DA028FBA}" type="presOf" srcId="{C3E84826-C35C-4A87-9CDE-EEBCBEFDEC6F}" destId="{1DE89986-AAC5-42FC-BDD2-2E8DE6867064}" srcOrd="0" destOrd="1" presId="urn:microsoft.com/office/officeart/2005/8/layout/cycle4"/>
    <dgm:cxn modelId="{6D909625-AD12-4FD8-B9F0-5CF975A30F72}" type="presOf" srcId="{A42AFC3D-F920-4AE2-8300-AD2CD1D0CFFC}" destId="{AC8EC65D-00CB-40C2-ACA3-CD7A91B729C8}" srcOrd="0" destOrd="3" presId="urn:microsoft.com/office/officeart/2005/8/layout/cycle4"/>
    <dgm:cxn modelId="{C97FF032-0779-4562-B7F7-E842925B1CE6}" srcId="{8B344E89-95C5-4C6F-A444-2EDEBB0AFC2F}" destId="{A1271084-0CF9-49FA-96AF-B2C29963A5E2}" srcOrd="1" destOrd="0" parTransId="{C2532C15-59F9-4B27-992A-21E7CF0A5680}" sibTransId="{723689C2-2EDA-403B-983D-08D3F6C4CF1B}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6FF80733-20C5-40AB-8F7E-D1423882B3D7}" type="presOf" srcId="{A42AFC3D-F920-4AE2-8300-AD2CD1D0CFFC}" destId="{F7C7EAC3-5DEB-4BF7-941D-EE98074AE8AE}" srcOrd="1" destOrd="3" presId="urn:microsoft.com/office/officeart/2005/8/layout/cycle4"/>
    <dgm:cxn modelId="{3B804B38-4A30-4FC8-AD75-84A2FA41CDBA}" type="presOf" srcId="{7263C64C-E6F7-4BDC-8C0E-212BB1DA9462}" destId="{AC8EC65D-00CB-40C2-ACA3-CD7A91B729C8}" srcOrd="0" destOrd="2" presId="urn:microsoft.com/office/officeart/2005/8/layout/cycle4"/>
    <dgm:cxn modelId="{B179FC3F-E332-46F9-8D05-B6D1841E6187}" type="presOf" srcId="{F235E307-C579-48F3-82B8-AA29F0251D00}" destId="{F7C7EAC3-5DEB-4BF7-941D-EE98074AE8AE}" srcOrd="1" destOrd="0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3C8FD55F-C43E-4571-87C0-CA77F2508E06}" srcId="{91D09109-2420-4AA8-A9B2-39466C773A4C}" destId="{A42AFC3D-F920-4AE2-8300-AD2CD1D0CFFC}" srcOrd="3" destOrd="0" parTransId="{2B0C9EB7-8A40-48AE-A4B7-CFCE6727045D}" sibTransId="{AB9321CC-F544-491E-B90E-0040D4A53627}"/>
    <dgm:cxn modelId="{22BE5E65-DF0C-4D4F-B684-F9BCB912C7F0}" type="presOf" srcId="{9C066C0D-23F0-4804-8F70-FA3D81CF7DB6}" destId="{AEF4198B-4774-4D33-A731-8CBCA8DF6F69}" srcOrd="1" destOrd="0" presId="urn:microsoft.com/office/officeart/2005/8/layout/cycle4"/>
    <dgm:cxn modelId="{1E09FE47-669F-4050-B608-95D15697D855}" type="presOf" srcId="{91D09109-2420-4AA8-A9B2-39466C773A4C}" destId="{22B45599-3804-42C1-9B11-456BA815E5EF}" srcOrd="0" destOrd="0" presId="urn:microsoft.com/office/officeart/2005/8/layout/cycle4"/>
    <dgm:cxn modelId="{49315869-CD42-4D9D-8778-09923018CE2B}" type="presOf" srcId="{7EFC073A-2A8E-454D-A3CB-2B215CB1C0E1}" destId="{D7F9769D-E1F7-457A-9EEB-1C88D3A41933}" srcOrd="1" destOrd="0" presId="urn:microsoft.com/office/officeart/2005/8/layout/cycle4"/>
    <dgm:cxn modelId="{2E08126C-AAC6-46D3-A768-99DDBF031F89}" type="presOf" srcId="{F235E307-C579-48F3-82B8-AA29F0251D00}" destId="{AC8EC65D-00CB-40C2-ACA3-CD7A91B729C8}" srcOrd="0" destOrd="0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D304A66E-79E0-49B9-98A8-B65F904EC772}" type="presOf" srcId="{9C066C0D-23F0-4804-8F70-FA3D81CF7DB6}" destId="{1DE89986-AAC5-42FC-BDD2-2E8DE6867064}" srcOrd="0" destOrd="0" presId="urn:microsoft.com/office/officeart/2005/8/layout/cycle4"/>
    <dgm:cxn modelId="{B42CB770-1779-4163-ACFA-362DED70FEBD}" type="presOf" srcId="{C3E84826-C35C-4A87-9CDE-EEBCBEFDEC6F}" destId="{AEF4198B-4774-4D33-A731-8CBCA8DF6F69}" srcOrd="1" destOrd="1" presId="urn:microsoft.com/office/officeart/2005/8/layout/cycle4"/>
    <dgm:cxn modelId="{01BB1E71-8393-4745-957B-3BDE6F4330D1}" srcId="{91D09109-2420-4AA8-A9B2-39466C773A4C}" destId="{7263C64C-E6F7-4BDC-8C0E-212BB1DA9462}" srcOrd="2" destOrd="0" parTransId="{91E1E291-E54D-4959-95A2-2656597F4B19}" sibTransId="{91F25504-F69E-47AA-8C53-0A7C34A5CD94}"/>
    <dgm:cxn modelId="{0944807B-8449-4694-AD2B-D5CC2D4AA5F1}" type="presOf" srcId="{7263C64C-E6F7-4BDC-8C0E-212BB1DA9462}" destId="{F7C7EAC3-5DEB-4BF7-941D-EE98074AE8AE}" srcOrd="1" destOrd="2" presId="urn:microsoft.com/office/officeart/2005/8/layout/cycle4"/>
    <dgm:cxn modelId="{A116ED7B-2F55-4768-989A-7D8FE0A661EF}" srcId="{8B344E89-95C5-4C6F-A444-2EDEBB0AFC2F}" destId="{7EFC073A-2A8E-454D-A3CB-2B215CB1C0E1}" srcOrd="0" destOrd="0" parTransId="{B28FC369-4D5C-49BA-BFB5-0913614F7272}" sibTransId="{82608B16-611A-4761-8C0B-3429BD742D60}"/>
    <dgm:cxn modelId="{2CC94A85-4BFF-4B07-B00F-039D8BDC8762}" type="presOf" srcId="{7EFC073A-2A8E-454D-A3CB-2B215CB1C0E1}" destId="{2ECFF366-3DCD-4445-A0BF-E681AA2637BF}" srcOrd="0" destOrd="0" presId="urn:microsoft.com/office/officeart/2005/8/layout/cycle4"/>
    <dgm:cxn modelId="{2130E489-9C11-4E27-8B54-3719FD36EDC6}" srcId="{08B8C4EC-B7CD-4979-A956-94E548CCE2AA}" destId="{C3E84826-C35C-4A87-9CDE-EEBCBEFDEC6F}" srcOrd="1" destOrd="0" parTransId="{5D031CEB-7CF9-4246-957C-B65A68ABC4DE}" sibTransId="{F2E48702-BEB1-45C0-8C46-4DB1272D4037}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0B98C9A5-7244-43D3-97D6-73011E5FEA57}" type="presOf" srcId="{A1271084-0CF9-49FA-96AF-B2C29963A5E2}" destId="{D7F9769D-E1F7-457A-9EEB-1C88D3A41933}" srcOrd="1" destOrd="1" presId="urn:microsoft.com/office/officeart/2005/8/layout/cycle4"/>
    <dgm:cxn modelId="{1EAB88B8-0F5A-45F5-9855-75D8A3FE5D9B}" srcId="{08B8C4EC-B7CD-4979-A956-94E548CCE2AA}" destId="{9C066C0D-23F0-4804-8F70-FA3D81CF7DB6}" srcOrd="0" destOrd="0" parTransId="{83A42058-3038-45C2-B495-62DDBD10E313}" sibTransId="{7ED3FCB5-B0B7-4E23-9305-DEEEF4A7D0DD}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369087D7-7EC9-4C96-A3D8-2A5CE3BDC234}" type="presOf" srcId="{CF2A1A7A-DA60-4870-8AD3-3881636D6442}" destId="{F7C7EAC3-5DEB-4BF7-941D-EE98074AE8AE}" srcOrd="1" destOrd="1" presId="urn:microsoft.com/office/officeart/2005/8/layout/cycle4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3D91FFE0-4DC9-4B69-9548-141F785E0E4D}" type="presOf" srcId="{CF2A1A7A-DA60-4870-8AD3-3881636D6442}" destId="{AC8EC65D-00CB-40C2-ACA3-CD7A91B729C8}" srcOrd="0" destOrd="1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5F4DBDF4-7345-4CF0-A460-CFD498A0DC54}" srcId="{91D09109-2420-4AA8-A9B2-39466C773A4C}" destId="{CF2A1A7A-DA60-4870-8AD3-3881636D6442}" srcOrd="1" destOrd="0" parTransId="{A1370441-16C4-4975-87F7-9EE5C057F6A9}" sibTransId="{E8EC271C-49A5-48DB-BD69-A8B43429A899}"/>
    <dgm:cxn modelId="{E5A76CFA-6D02-4FF3-8B93-E6F9958097BE}" type="presOf" srcId="{8B344E89-95C5-4C6F-A444-2EDEBB0AFC2F}" destId="{523085B0-2246-4431-9A61-481168FC009D}" srcOrd="0" destOrd="0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9AB897E3-7306-4CF1-B834-EE1B8A2472F1}" type="presParOf" srcId="{3AFD0147-45F0-47A4-BE75-41E8A97510BF}" destId="{3C8FDA54-2899-4CCD-A3F5-ADA6856DDF9F}" srcOrd="2" destOrd="0" presId="urn:microsoft.com/office/officeart/2005/8/layout/cycle4"/>
    <dgm:cxn modelId="{18038388-8600-4870-84AC-822B1AD27B55}" type="presParOf" srcId="{3C8FDA54-2899-4CCD-A3F5-ADA6856DDF9F}" destId="{2ECFF366-3DCD-4445-A0BF-E681AA2637BF}" srcOrd="0" destOrd="0" presId="urn:microsoft.com/office/officeart/2005/8/layout/cycle4"/>
    <dgm:cxn modelId="{4DA2747C-DD12-4851-B9BB-40BF5DA817D2}" type="presParOf" srcId="{3C8FDA54-2899-4CCD-A3F5-ADA6856DDF9F}" destId="{D7F9769D-E1F7-457A-9EEB-1C88D3A41933}" srcOrd="1" destOrd="0" presId="urn:microsoft.com/office/officeart/2005/8/layout/cycle4"/>
    <dgm:cxn modelId="{97A8852D-C629-4BBF-A259-8BE7AC4B37CE}" type="presParOf" srcId="{3AFD0147-45F0-47A4-BE75-41E8A97510BF}" destId="{16841924-A496-408D-8AB4-16DBA8975583}" srcOrd="3" destOrd="0" presId="urn:microsoft.com/office/officeart/2005/8/layout/cycle4"/>
    <dgm:cxn modelId="{1AEA96E4-C631-4FF7-A0A0-46EE7C096E75}" type="presParOf" srcId="{16841924-A496-408D-8AB4-16DBA8975583}" destId="{AC8EC65D-00CB-40C2-ACA3-CD7A91B729C8}" srcOrd="0" destOrd="0" presId="urn:microsoft.com/office/officeart/2005/8/layout/cycle4"/>
    <dgm:cxn modelId="{60AA5A39-3B76-4579-AA78-AA67D7E7516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5862286" y="2932391"/>
          <a:ext cx="5047488" cy="26428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72000" bIns="576000" numCol="1" spcCol="1270" anchor="ctr" anchorCtr="0">
          <a:noAutofit/>
        </a:bodyPr>
        <a:lstStyle/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900" kern="1200" dirty="0"/>
            <a:t>Uzaktan öğretim yöntemleriyle verilen dersler için öğrenci geribildiriminin alınması</a:t>
          </a:r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900" kern="1200" dirty="0"/>
            <a:t>Uzaktan öğretim yöntemleriyle verilen dersler için öğretim elemanı geribildiriminin alınması</a:t>
          </a:r>
        </a:p>
      </dsp:txBody>
      <dsp:txXfrm>
        <a:off x="7434587" y="3651166"/>
        <a:ext cx="3417131" cy="1866048"/>
      </dsp:txXfrm>
    </dsp:sp>
    <dsp:sp modelId="{AC8EC65D-00CB-40C2-ACA3-CD7A91B729C8}">
      <dsp:nvSpPr>
        <dsp:cNvPr id="0" name=""/>
        <dsp:cNvSpPr/>
      </dsp:nvSpPr>
      <dsp:spPr>
        <a:xfrm>
          <a:off x="724206" y="2917364"/>
          <a:ext cx="4814650" cy="26521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0" rIns="0" bIns="612000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/>
            <a:t>Teknik aksaklıklarla ilgili önlem alınması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/>
            <a:t>Öğretim elemanı öğrenci iletişim süreçleriyle ilgili önlem alınması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/>
            <a:t>Daha etkili güncel yöntemler varsa sisteme dahil edilmesi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/>
            <a:t>Geribildirimlerle aktarılan diğer hususlarda önlem alınması</a:t>
          </a:r>
        </a:p>
      </dsp:txBody>
      <dsp:txXfrm>
        <a:off x="782466" y="3638672"/>
        <a:ext cx="3253735" cy="1872621"/>
      </dsp:txXfrm>
    </dsp:sp>
    <dsp:sp modelId="{7B1EEC8E-DFDB-4767-9992-F50EDD4951F7}">
      <dsp:nvSpPr>
        <dsp:cNvPr id="0" name=""/>
        <dsp:cNvSpPr/>
      </dsp:nvSpPr>
      <dsp:spPr>
        <a:xfrm>
          <a:off x="5878409" y="202287"/>
          <a:ext cx="4926732" cy="26205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6000" rIns="36000" bIns="108000" numCol="1" spcCol="1270" anchor="ctr" anchorCtr="0">
          <a:noAutofit/>
        </a:bodyPr>
        <a:lstStyle/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900" kern="1200" dirty="0"/>
            <a:t>Belirlenen derslerin uzaktan öğretim yöntemleriyle aktarılması</a:t>
          </a:r>
        </a:p>
      </dsp:txBody>
      <dsp:txXfrm>
        <a:off x="7413994" y="259853"/>
        <a:ext cx="3333580" cy="1850307"/>
      </dsp:txXfrm>
    </dsp:sp>
    <dsp:sp modelId="{1DE89986-AAC5-42FC-BDD2-2E8DE6867064}">
      <dsp:nvSpPr>
        <dsp:cNvPr id="0" name=""/>
        <dsp:cNvSpPr/>
      </dsp:nvSpPr>
      <dsp:spPr>
        <a:xfrm>
          <a:off x="688054" y="169911"/>
          <a:ext cx="4861267" cy="26210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0000" rIns="0" bIns="36000" numCol="1" spcCol="1270" anchor="ctr" anchorCtr="0">
          <a:noAutofit/>
        </a:bodyPr>
        <a:lstStyle/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900" kern="1200" dirty="0"/>
            <a:t>Uzaktan öğretim yöntemleriyle verilebilecek derslerin tespit edilmesi</a:t>
          </a:r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900" kern="1200" dirty="0"/>
            <a:t>Uzaktan öğretim yöntemleriyle verilebilecek dersler için yöntem belirlenmesi</a:t>
          </a:r>
        </a:p>
      </dsp:txBody>
      <dsp:txXfrm>
        <a:off x="745630" y="227487"/>
        <a:ext cx="3287735" cy="1850638"/>
      </dsp:txXfrm>
    </dsp:sp>
    <dsp:sp modelId="{FBCB22E4-289A-431F-A27B-D9E4DB145BE9}">
      <dsp:nvSpPr>
        <dsp:cNvPr id="0" name=""/>
        <dsp:cNvSpPr/>
      </dsp:nvSpPr>
      <dsp:spPr>
        <a:xfrm>
          <a:off x="3998228" y="1116572"/>
          <a:ext cx="1664221" cy="1664221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4485667" y="1604011"/>
        <a:ext cx="1176782" cy="1176782"/>
      </dsp:txXfrm>
    </dsp:sp>
    <dsp:sp modelId="{1C1506CC-E666-45CA-8973-97AC8BD421EF}">
      <dsp:nvSpPr>
        <dsp:cNvPr id="0" name=""/>
        <dsp:cNvSpPr/>
      </dsp:nvSpPr>
      <dsp:spPr>
        <a:xfrm rot="5400000">
          <a:off x="5779867" y="1107776"/>
          <a:ext cx="1664221" cy="1664221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5779867" y="1595215"/>
        <a:ext cx="1176782" cy="1176782"/>
      </dsp:txXfrm>
    </dsp:sp>
    <dsp:sp modelId="{523085B0-2246-4431-9A61-481168FC009D}">
      <dsp:nvSpPr>
        <dsp:cNvPr id="0" name=""/>
        <dsp:cNvSpPr/>
      </dsp:nvSpPr>
      <dsp:spPr>
        <a:xfrm rot="10800000">
          <a:off x="5752114" y="2915900"/>
          <a:ext cx="1664221" cy="1664221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5752114" y="2915900"/>
        <a:ext cx="1176782" cy="1176782"/>
      </dsp:txXfrm>
    </dsp:sp>
    <dsp:sp modelId="{22B45599-3804-42C1-9B11-456BA815E5EF}">
      <dsp:nvSpPr>
        <dsp:cNvPr id="0" name=""/>
        <dsp:cNvSpPr/>
      </dsp:nvSpPr>
      <dsp:spPr>
        <a:xfrm rot="16200000">
          <a:off x="4007049" y="2907079"/>
          <a:ext cx="1664221" cy="1664221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>
              <a:solidFill>
                <a:srgbClr val="C00000"/>
              </a:solidFill>
            </a:rPr>
            <a:t>Ö</a:t>
          </a:r>
          <a:r>
            <a:rPr lang="tr-TR" sz="1700" kern="1200"/>
            <a:t>NLEM AL</a:t>
          </a:r>
          <a:endParaRPr lang="tr-TR" sz="1700" kern="1200" dirty="0"/>
        </a:p>
      </dsp:txBody>
      <dsp:txXfrm rot="5400000">
        <a:off x="4494488" y="2907079"/>
        <a:ext cx="1176782" cy="1176782"/>
      </dsp:txXfrm>
    </dsp:sp>
    <dsp:sp modelId="{1D7DBEDD-A245-4488-AB9E-15AF30FC5B6A}">
      <dsp:nvSpPr>
        <dsp:cNvPr id="0" name=""/>
        <dsp:cNvSpPr/>
      </dsp:nvSpPr>
      <dsp:spPr>
        <a:xfrm>
          <a:off x="5304938" y="2311030"/>
          <a:ext cx="841261" cy="731531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5304938" y="2592389"/>
          <a:ext cx="841261" cy="731531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166423196"/>
              </p:ext>
            </p:extLst>
          </p:nvPr>
        </p:nvGraphicFramePr>
        <p:xfrm>
          <a:off x="297517" y="719666"/>
          <a:ext cx="11451138" cy="5634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0" y="122459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SAĞLIK HİZMETLERİ MESLEK YÜKSEKOKULU</a:t>
            </a:r>
          </a:p>
          <a:p>
            <a:pPr algn="ctr"/>
            <a:r>
              <a:rPr lang="tr-TR" b="1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UZAKTAN ÖĞRETİM PUKÖ DÖNGÜSÜ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81</Words>
  <Application>Microsoft Office PowerPoint</Application>
  <PresentationFormat>Geniş ekran</PresentationFormat>
  <Paragraphs>15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HUMEYRA SEVVAL KAVAKLI</cp:lastModifiedBy>
  <cp:revision>13</cp:revision>
  <dcterms:created xsi:type="dcterms:W3CDTF">2025-07-17T11:38:44Z</dcterms:created>
  <dcterms:modified xsi:type="dcterms:W3CDTF">2025-09-21T19:26:03Z</dcterms:modified>
</cp:coreProperties>
</file>