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83" d="100"/>
          <a:sy n="83" d="100"/>
        </p:scale>
        <p:origin x="57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Toplumsal katkı uygulamalarının Sağlık Hizmetleri Meslek Yüksekokulu’nda görevlendirilen ilgili birim tarafından gerçekleştirilmesi. </a:t>
          </a:r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>
              <a:solidFill>
                <a:srgbClr val="C00000"/>
              </a:solidFill>
            </a:rPr>
            <a:t>Ö</a:t>
          </a:r>
          <a:r>
            <a:rPr lang="tr-TR" sz="1700"/>
            <a:t>NLEM AL</a:t>
          </a:r>
          <a:endParaRPr lang="tr-TR" sz="1700" dirty="0"/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9C066C0D-23F0-4804-8F70-FA3D81CF7DB6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Toplumsal katkı uygulamalarının amaçlarının belirlenmesi</a:t>
          </a:r>
        </a:p>
      </dgm:t>
    </dgm:pt>
    <dgm:pt modelId="{7ED3FCB5-B0B7-4E23-9305-DEEEF4A7D0DD}" type="sibTrans" cxnId="{1EAB88B8-0F5A-45F5-9855-75D8A3FE5D9B}">
      <dgm:prSet/>
      <dgm:spPr/>
      <dgm:t>
        <a:bodyPr/>
        <a:lstStyle/>
        <a:p>
          <a:endParaRPr lang="en-US"/>
        </a:p>
      </dgm:t>
    </dgm:pt>
    <dgm:pt modelId="{83A42058-3038-45C2-B495-62DDBD10E313}" type="parTrans" cxnId="{1EAB88B8-0F5A-45F5-9855-75D8A3FE5D9B}">
      <dgm:prSet/>
      <dgm:spPr/>
      <dgm:t>
        <a:bodyPr/>
        <a:lstStyle/>
        <a:p>
          <a:endParaRPr lang="en-US"/>
        </a:p>
      </dgm:t>
    </dgm:pt>
    <dgm:pt modelId="{F235E307-C579-48F3-82B8-AA29F0251D00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500" dirty="0"/>
            <a:t>Kontrol adımı çıktılarına göre varsa düzeltme/iyileştirme faaliyetleri uygulanır. </a:t>
          </a:r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E57ADE6F-44D5-40BB-A113-BD5CC65E0015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SHMYO ilgili birimler tarafından faaliyet raporlarının oluşturulması</a:t>
          </a:r>
        </a:p>
      </dgm:t>
    </dgm:pt>
    <dgm:pt modelId="{6D3D4857-F5A1-446D-BB24-0B09325D162C}" type="parTrans" cxnId="{2AEC4024-990F-483F-98C7-942222E6149F}">
      <dgm:prSet/>
      <dgm:spPr/>
      <dgm:t>
        <a:bodyPr/>
        <a:lstStyle/>
        <a:p>
          <a:endParaRPr lang="tr-TR"/>
        </a:p>
      </dgm:t>
    </dgm:pt>
    <dgm:pt modelId="{08E71990-BB91-4772-B1B6-10C989846340}" type="sibTrans" cxnId="{2AEC4024-990F-483F-98C7-942222E6149F}">
      <dgm:prSet/>
      <dgm:spPr/>
      <dgm:t>
        <a:bodyPr/>
        <a:lstStyle/>
        <a:p>
          <a:endParaRPr lang="tr-TR"/>
        </a:p>
      </dgm:t>
    </dgm:pt>
    <dgm:pt modelId="{12EB308A-7A98-4CB8-9AAC-92CD6EA6965B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Toplumsal katkı uygulamalarının, Sağlık Hizmetleri Meslek Yüksekokulu, Topluma Hizmet Politikası kriterlerine göre planlanması</a:t>
          </a:r>
        </a:p>
      </dgm:t>
    </dgm:pt>
    <dgm:pt modelId="{404A4E4C-B76A-49FF-8B39-C411EDC72AE2}" type="parTrans" cxnId="{7EBB34B8-4F28-4733-8655-AC1A278B516C}">
      <dgm:prSet/>
      <dgm:spPr/>
      <dgm:t>
        <a:bodyPr/>
        <a:lstStyle/>
        <a:p>
          <a:endParaRPr lang="tr-TR"/>
        </a:p>
      </dgm:t>
    </dgm:pt>
    <dgm:pt modelId="{6AC9E888-3EAF-4161-9F52-EF09CE6A13F3}" type="sibTrans" cxnId="{7EBB34B8-4F28-4733-8655-AC1A278B516C}">
      <dgm:prSet/>
      <dgm:spPr/>
      <dgm:t>
        <a:bodyPr/>
        <a:lstStyle/>
        <a:p>
          <a:endParaRPr lang="tr-TR"/>
        </a:p>
      </dgm:t>
    </dgm:pt>
    <dgm:pt modelId="{E6706774-F6F1-4132-88BA-8299E7CEA8E5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Toplumsal katkı uygulamalarının, Yüksek İhtisas Üniversitesi 2019-2023 Stratejik Planında yer alan Misyon ve amaçlarda yer alan toplumsal katkı ve toplumsal gelişime katkı sağlamak amaçlarına göre planlanması</a:t>
          </a:r>
        </a:p>
      </dgm:t>
    </dgm:pt>
    <dgm:pt modelId="{48746399-B023-4E5D-BFD9-7AC7614B29FD}" type="parTrans" cxnId="{5D64C496-E662-4C92-8F97-DC6771CC21D5}">
      <dgm:prSet/>
      <dgm:spPr/>
      <dgm:t>
        <a:bodyPr/>
        <a:lstStyle/>
        <a:p>
          <a:endParaRPr lang="tr-TR"/>
        </a:p>
      </dgm:t>
    </dgm:pt>
    <dgm:pt modelId="{F11CD708-1D26-444C-AB74-CCE1E5BF9500}" type="sibTrans" cxnId="{5D64C496-E662-4C92-8F97-DC6771CC21D5}">
      <dgm:prSet/>
      <dgm:spPr/>
      <dgm:t>
        <a:bodyPr/>
        <a:lstStyle/>
        <a:p>
          <a:endParaRPr lang="tr-TR"/>
        </a:p>
      </dgm:t>
    </dgm:pt>
    <dgm:pt modelId="{0AB41AE9-657F-4BB0-A2E8-BD97D3D1FE69}">
      <dgm:prSet phldrT="[Metin]" custT="1"/>
      <dgm:spPr/>
      <dgm:t>
        <a:bodyPr lIns="0" tIns="180000" rIns="0" bIns="36000"/>
        <a:lstStyle/>
        <a:p>
          <a:pPr algn="just"/>
          <a:r>
            <a:rPr lang="tr-TR" sz="1300" dirty="0"/>
            <a:t>Toplumsal katkı uygulamalarının hedeflerinin belirlenmesi</a:t>
          </a:r>
        </a:p>
      </dgm:t>
    </dgm:pt>
    <dgm:pt modelId="{71A22F4E-F4E3-4256-99AB-2F0E298D0112}" type="parTrans" cxnId="{787C3124-BE2B-47C8-90E7-03793D81B018}">
      <dgm:prSet/>
      <dgm:spPr/>
      <dgm:t>
        <a:bodyPr/>
        <a:lstStyle/>
        <a:p>
          <a:endParaRPr lang="tr-TR"/>
        </a:p>
      </dgm:t>
    </dgm:pt>
    <dgm:pt modelId="{7D11D0D1-1A80-4ED0-9361-819F6B14C3EF}" type="sibTrans" cxnId="{787C3124-BE2B-47C8-90E7-03793D81B018}">
      <dgm:prSet/>
      <dgm:spPr/>
      <dgm:t>
        <a:bodyPr/>
        <a:lstStyle/>
        <a:p>
          <a:endParaRPr lang="tr-TR"/>
        </a:p>
      </dgm:t>
    </dgm:pt>
    <dgm:pt modelId="{DC39C805-7119-44B8-B186-76B9E9510B52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Basın, Tanıtım ve Halkla İlişkiler Daire Başkanlığı gibi ilgili iç paydaşlarla koordineli olarak çalışılması ve gerekli bilgilerin paylaşılması, </a:t>
          </a:r>
        </a:p>
      </dgm:t>
    </dgm:pt>
    <dgm:pt modelId="{E8B7F8DB-7929-4414-B6BA-7351F3DC11BA}" type="parTrans" cxnId="{E072C10A-AD44-40A6-8F98-93544FD6E518}">
      <dgm:prSet/>
      <dgm:spPr/>
      <dgm:t>
        <a:bodyPr/>
        <a:lstStyle/>
        <a:p>
          <a:endParaRPr lang="tr-TR"/>
        </a:p>
      </dgm:t>
    </dgm:pt>
    <dgm:pt modelId="{0952A6F4-7054-41C1-B152-54F41ACB856F}" type="sibTrans" cxnId="{E072C10A-AD44-40A6-8F98-93544FD6E518}">
      <dgm:prSet/>
      <dgm:spPr/>
      <dgm:t>
        <a:bodyPr/>
        <a:lstStyle/>
        <a:p>
          <a:endParaRPr lang="tr-TR"/>
        </a:p>
      </dgm:t>
    </dgm:pt>
    <dgm:pt modelId="{014F94FA-42B3-414A-A2B9-1171EBF25B14}">
      <dgm:prSet phldrT="[Metin]" custT="1"/>
      <dgm:spPr/>
      <dgm:t>
        <a:bodyPr lIns="0" tIns="36000" rIns="36000" bIns="108000" anchor="t" anchorCtr="0"/>
        <a:lstStyle/>
        <a:p>
          <a:pPr algn="just"/>
          <a:r>
            <a:rPr lang="tr-TR" sz="1400" dirty="0"/>
            <a:t>Kamu Kurum ve Kuruluşları, Özel Sektör Kuruluşları, STK’lar, Katkıdan Yararlanan Kişi ve kuruluşlar gibi tüm dış paydaşlar ile koordineleri ilerlenmesi</a:t>
          </a:r>
        </a:p>
      </dgm:t>
    </dgm:pt>
    <dgm:pt modelId="{DB4AF2C9-85B8-47B0-B484-28ABB7E61722}" type="parTrans" cxnId="{6BB55F85-EB43-4D9C-85E6-743E61FFB9F6}">
      <dgm:prSet/>
      <dgm:spPr/>
      <dgm:t>
        <a:bodyPr/>
        <a:lstStyle/>
        <a:p>
          <a:endParaRPr lang="tr-TR"/>
        </a:p>
      </dgm:t>
    </dgm:pt>
    <dgm:pt modelId="{CCBFDDB3-4E8C-4E08-B7D4-97832D52CABE}" type="sibTrans" cxnId="{6BB55F85-EB43-4D9C-85E6-743E61FFB9F6}">
      <dgm:prSet/>
      <dgm:spPr/>
      <dgm:t>
        <a:bodyPr/>
        <a:lstStyle/>
        <a:p>
          <a:endParaRPr lang="tr-TR"/>
        </a:p>
      </dgm:t>
    </dgm:pt>
    <dgm:pt modelId="{87DC5F9D-C391-4549-AD96-D4B225FC7DA3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SHMYO yönetimi tarafından yapılan toplumsal katkı faaliyetlerinin, başta bütün paydaşlara eşitlik olmak üzere, SHMYO Topluma Hizmet Politikası ile uyumunun değerlendirilmesi</a:t>
          </a:r>
        </a:p>
      </dgm:t>
    </dgm:pt>
    <dgm:pt modelId="{70102A9E-F5E0-4334-9838-D53C51082D9F}" type="parTrans" cxnId="{DA4045C0-20AD-46F3-ADCB-27794EBC5BE9}">
      <dgm:prSet/>
      <dgm:spPr/>
      <dgm:t>
        <a:bodyPr/>
        <a:lstStyle/>
        <a:p>
          <a:endParaRPr lang="tr-TR"/>
        </a:p>
      </dgm:t>
    </dgm:pt>
    <dgm:pt modelId="{873A12AB-BDFB-4C34-8F7B-BA81D7F76B7C}" type="sibTrans" cxnId="{DA4045C0-20AD-46F3-ADCB-27794EBC5BE9}">
      <dgm:prSet/>
      <dgm:spPr/>
      <dgm:t>
        <a:bodyPr/>
        <a:lstStyle/>
        <a:p>
          <a:endParaRPr lang="tr-TR"/>
        </a:p>
      </dgm:t>
    </dgm:pt>
    <dgm:pt modelId="{6C8A142F-7298-4067-A4C5-0EBC64DB4A2D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Öğrenciler ve akademik personelin koordineli bir çalışması ile yürütülüp yürütülmediği</a:t>
          </a:r>
        </a:p>
      </dgm:t>
    </dgm:pt>
    <dgm:pt modelId="{692F8197-E4D5-4E8B-83F7-6DC1CB70B4E7}" type="parTrans" cxnId="{0CE57F5D-8BB5-4A07-B10C-3A616DC455A3}">
      <dgm:prSet/>
      <dgm:spPr/>
      <dgm:t>
        <a:bodyPr/>
        <a:lstStyle/>
        <a:p>
          <a:endParaRPr lang="tr-TR"/>
        </a:p>
      </dgm:t>
    </dgm:pt>
    <dgm:pt modelId="{3E764990-70E0-4BD4-8E19-6B9A1EE3137C}" type="sibTrans" cxnId="{0CE57F5D-8BB5-4A07-B10C-3A616DC455A3}">
      <dgm:prSet/>
      <dgm:spPr/>
      <dgm:t>
        <a:bodyPr/>
        <a:lstStyle/>
        <a:p>
          <a:endParaRPr lang="tr-TR"/>
        </a:p>
      </dgm:t>
    </dgm:pt>
    <dgm:pt modelId="{895EED01-2702-41F9-8FE6-15C4A4AA8228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Mümkün olan en geniş kitlelere ulaşmayı hedefleyerek gerçekleştirilmesinin kontrolü</a:t>
          </a:r>
        </a:p>
      </dgm:t>
    </dgm:pt>
    <dgm:pt modelId="{58109487-CDB1-4255-9159-E82473E095FF}" type="parTrans" cxnId="{15682024-EDD5-451E-B76B-B98B6557F054}">
      <dgm:prSet/>
      <dgm:spPr/>
      <dgm:t>
        <a:bodyPr/>
        <a:lstStyle/>
        <a:p>
          <a:endParaRPr lang="tr-TR"/>
        </a:p>
      </dgm:t>
    </dgm:pt>
    <dgm:pt modelId="{F7F99EF6-7944-4190-A95B-814F097D84C1}" type="sibTrans" cxnId="{15682024-EDD5-451E-B76B-B98B6557F054}">
      <dgm:prSet/>
      <dgm:spPr/>
      <dgm:t>
        <a:bodyPr/>
        <a:lstStyle/>
        <a:p>
          <a:endParaRPr lang="tr-TR"/>
        </a:p>
      </dgm:t>
    </dgm:pt>
    <dgm:pt modelId="{F97D3D17-D55E-4617-89E0-88CFE272387A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Kontrol aşamasında, toplumsal katkı faaliyetinin niteliği arttırarak sürdürülmesinin planlanması</a:t>
          </a:r>
        </a:p>
      </dgm:t>
    </dgm:pt>
    <dgm:pt modelId="{3FE08F63-6536-44B5-B0E3-A8F28CC5E62B}" type="parTrans" cxnId="{1569B4F8-60FF-4DD6-A62E-1930E85F30AA}">
      <dgm:prSet/>
      <dgm:spPr/>
      <dgm:t>
        <a:bodyPr/>
        <a:lstStyle/>
        <a:p>
          <a:endParaRPr lang="tr-TR"/>
        </a:p>
      </dgm:t>
    </dgm:pt>
    <dgm:pt modelId="{F4D215E1-0493-4BE0-8976-6F5DB2A46C0B}" type="sibTrans" cxnId="{1569B4F8-60FF-4DD6-A62E-1930E85F30AA}">
      <dgm:prSet/>
      <dgm:spPr/>
      <dgm:t>
        <a:bodyPr/>
        <a:lstStyle/>
        <a:p>
          <a:endParaRPr lang="tr-TR"/>
        </a:p>
      </dgm:t>
    </dgm:pt>
    <dgm:pt modelId="{6A18F8A6-F678-4539-843C-8C291FA02479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İnsan ve hayvan haklarına saygılı bir şekilde hayata geçirilmesinin değerlendirilmesi</a:t>
          </a:r>
        </a:p>
      </dgm:t>
    </dgm:pt>
    <dgm:pt modelId="{70CF0B94-23A9-4018-A838-812F45175F18}" type="parTrans" cxnId="{B1F268E6-B685-46E2-915B-1FC3F2525558}">
      <dgm:prSet/>
      <dgm:spPr/>
      <dgm:t>
        <a:bodyPr/>
        <a:lstStyle/>
        <a:p>
          <a:endParaRPr lang="tr-TR"/>
        </a:p>
      </dgm:t>
    </dgm:pt>
    <dgm:pt modelId="{8506C382-A81E-42DC-AA3B-3D63C179C804}" type="sibTrans" cxnId="{B1F268E6-B685-46E2-915B-1FC3F2525558}">
      <dgm:prSet/>
      <dgm:spPr/>
      <dgm:t>
        <a:bodyPr/>
        <a:lstStyle/>
        <a:p>
          <a:endParaRPr lang="tr-TR"/>
        </a:p>
      </dgm:t>
    </dgm:pt>
    <dgm:pt modelId="{5A215108-4D1F-4D79-A03D-56AD7F490E64}">
      <dgm:prSet phldrT="[Metin]" custT="1"/>
      <dgm:spPr/>
      <dgm:t>
        <a:bodyPr lIns="0" tIns="0" rIns="72000" bIns="576000" anchor="ctr"/>
        <a:lstStyle/>
        <a:p>
          <a:pPr algn="just"/>
          <a:r>
            <a:rPr lang="tr-TR" sz="1000" dirty="0"/>
            <a:t>Paydaş geri bildirimlerini sonraki çalışmaların niteliğini geliştirmek için kullanılması</a:t>
          </a:r>
        </a:p>
      </dgm:t>
    </dgm:pt>
    <dgm:pt modelId="{D68BD445-39CC-4241-9B13-E5AD95E31B18}" type="parTrans" cxnId="{3692B534-B047-4895-BCC5-5EB3DCBDA207}">
      <dgm:prSet/>
      <dgm:spPr/>
      <dgm:t>
        <a:bodyPr/>
        <a:lstStyle/>
        <a:p>
          <a:endParaRPr lang="tr-TR"/>
        </a:p>
      </dgm:t>
    </dgm:pt>
    <dgm:pt modelId="{4F21D43A-72BF-49F3-9068-9FF34A87DB06}" type="sibTrans" cxnId="{3692B534-B047-4895-BCC5-5EB3DCBDA207}">
      <dgm:prSet/>
      <dgm:spPr/>
      <dgm:t>
        <a:bodyPr/>
        <a:lstStyle/>
        <a:p>
          <a:endParaRPr lang="tr-TR"/>
        </a:p>
      </dgm:t>
    </dgm:pt>
    <dgm:pt modelId="{E91E7EAA-AA9B-443F-A2A2-27134A88379D}">
      <dgm:prSet phldrT="[Metin]" custT="1"/>
      <dgm:spPr/>
      <dgm:t>
        <a:bodyPr lIns="36000" tIns="0" rIns="0" bIns="612000" anchor="ctr"/>
        <a:lstStyle/>
        <a:p>
          <a:pPr algn="just"/>
          <a:r>
            <a:rPr lang="tr-TR" sz="1500" dirty="0"/>
            <a:t>Akademik personelden, öğrencilerden, ve Kamu Kurum ve Kuruluşları, Özel Sektör Kuruluşları, STK’lar, Katkıdan Yararlanan Kişi ve kuruluşlar gibi tüm paydaşlardan gelen geri bildirimlere göre düzeltme/iyileştirme faaliyetleri uygulanır.</a:t>
          </a:r>
        </a:p>
      </dgm:t>
    </dgm:pt>
    <dgm:pt modelId="{E9A659DA-2ADA-4AF1-BFB4-DD11D49059AE}" type="parTrans" cxnId="{8ADE3C88-51A4-4D31-AB84-6C0E362435FC}">
      <dgm:prSet/>
      <dgm:spPr/>
      <dgm:t>
        <a:bodyPr/>
        <a:lstStyle/>
        <a:p>
          <a:endParaRPr lang="tr-TR"/>
        </a:p>
      </dgm:t>
    </dgm:pt>
    <dgm:pt modelId="{C358FDF5-86F2-4961-8E6B-4D8CA91C1D4B}" type="sibTrans" cxnId="{8ADE3C88-51A4-4D31-AB84-6C0E362435FC}">
      <dgm:prSet/>
      <dgm:spPr/>
      <dgm:t>
        <a:bodyPr/>
        <a:lstStyle/>
        <a:p>
          <a:endParaRPr lang="tr-TR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74877" custScaleY="145558" custLinFactNeighborX="-10525" custLinFactNeighborY="32431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77232" custScaleY="145532" custLinFactNeighborX="14210" custLinFactNeighborY="34216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81576" custScaleY="146770" custLinFactNeighborX="15802" custLinFactNeighborY="-26051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73200" custScaleY="147287" custLinFactNeighborX="-10063" custLinFactNeighborY="-26627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7069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87589A01-598C-476C-9397-23B2EF8D8312}" type="presOf" srcId="{12EB308A-7A98-4CB8-9AAC-92CD6EA6965B}" destId="{1DE89986-AAC5-42FC-BDD2-2E8DE6867064}" srcOrd="0" destOrd="3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E072C10A-AD44-40A6-8F98-93544FD6E518}" srcId="{44BD4AC0-1024-45D3-AE6E-70AE9AB68832}" destId="{DC39C805-7119-44B8-B186-76B9E9510B52}" srcOrd="1" destOrd="0" parTransId="{E8B7F8DB-7929-4414-B6BA-7351F3DC11BA}" sibTransId="{0952A6F4-7054-41C1-B152-54F41ACB856F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34C0AE1F-8E0B-48BC-A79A-E57CFF64D5CB}" type="presOf" srcId="{014F94FA-42B3-414A-A2B9-1171EBF25B14}" destId="{7B1EEC8E-DFDB-4767-9992-F50EDD4951F7}" srcOrd="0" destOrd="2" presId="urn:microsoft.com/office/officeart/2005/8/layout/cycle4"/>
    <dgm:cxn modelId="{8220B823-2354-4C83-8A69-BD3C9380E4CD}" type="presOf" srcId="{6A18F8A6-F678-4539-843C-8C291FA02479}" destId="{2ECFF366-3DCD-4445-A0BF-E681AA2637BF}" srcOrd="0" destOrd="5" presId="urn:microsoft.com/office/officeart/2005/8/layout/cycle4"/>
    <dgm:cxn modelId="{15682024-EDD5-451E-B76B-B98B6557F054}" srcId="{8B344E89-95C5-4C6F-A444-2EDEBB0AFC2F}" destId="{895EED01-2702-41F9-8FE6-15C4A4AA8228}" srcOrd="3" destOrd="0" parTransId="{58109487-CDB1-4255-9159-E82473E095FF}" sibTransId="{F7F99EF6-7944-4190-A95B-814F097D84C1}"/>
    <dgm:cxn modelId="{787C3124-BE2B-47C8-90E7-03793D81B018}" srcId="{08B8C4EC-B7CD-4979-A956-94E548CCE2AA}" destId="{0AB41AE9-657F-4BB0-A2E8-BD97D3D1FE69}" srcOrd="1" destOrd="0" parTransId="{71A22F4E-F4E3-4256-99AB-2F0E298D0112}" sibTransId="{7D11D0D1-1A80-4ED0-9361-819F6B14C3EF}"/>
    <dgm:cxn modelId="{2AEC4024-990F-483F-98C7-942222E6149F}" srcId="{8B344E89-95C5-4C6F-A444-2EDEBB0AFC2F}" destId="{E57ADE6F-44D5-40BB-A113-BD5CC65E0015}" srcOrd="0" destOrd="0" parTransId="{6D3D4857-F5A1-446D-BB24-0B09325D162C}" sibTransId="{08E71990-BB91-4772-B1B6-10C989846340}"/>
    <dgm:cxn modelId="{4D944D2A-266E-4F7A-B78B-6B4E5EA1833F}" type="presOf" srcId="{DC39C805-7119-44B8-B186-76B9E9510B52}" destId="{7B1EEC8E-DFDB-4767-9992-F50EDD4951F7}" srcOrd="0" destOrd="1" presId="urn:microsoft.com/office/officeart/2005/8/layout/cycle4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3692B534-B047-4895-BCC5-5EB3DCBDA207}" srcId="{8B344E89-95C5-4C6F-A444-2EDEBB0AFC2F}" destId="{5A215108-4D1F-4D79-A03D-56AD7F490E64}" srcOrd="6" destOrd="0" parTransId="{D68BD445-39CC-4241-9B13-E5AD95E31B18}" sibTransId="{4F21D43A-72BF-49F3-9068-9FF34A87DB06}"/>
    <dgm:cxn modelId="{B179FC3F-E332-46F9-8D05-B6D1841E6187}" type="presOf" srcId="{F235E307-C579-48F3-82B8-AA29F0251D00}" destId="{F7C7EAC3-5DEB-4BF7-941D-EE98074AE8AE}" srcOrd="1" destOrd="0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0CE57F5D-8BB5-4A07-B10C-3A616DC455A3}" srcId="{8B344E89-95C5-4C6F-A444-2EDEBB0AFC2F}" destId="{6C8A142F-7298-4067-A4C5-0EBC64DB4A2D}" srcOrd="2" destOrd="0" parTransId="{692F8197-E4D5-4E8B-83F7-6DC1CB70B4E7}" sibTransId="{3E764990-70E0-4BD4-8E19-6B9A1EE3137C}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22BE5E65-DF0C-4D4F-B684-F9BCB912C7F0}" type="presOf" srcId="{9C066C0D-23F0-4804-8F70-FA3D81CF7DB6}" destId="{AEF4198B-4774-4D33-A731-8CBCA8DF6F69}" srcOrd="1" destOrd="0" presId="urn:microsoft.com/office/officeart/2005/8/layout/cycle4"/>
    <dgm:cxn modelId="{B44DE745-B9F3-45E6-84A4-BA10BAC3B662}" type="presOf" srcId="{E57ADE6F-44D5-40BB-A113-BD5CC65E0015}" destId="{D7F9769D-E1F7-457A-9EEB-1C88D3A41933}" srcOrd="1" destOrd="0" presId="urn:microsoft.com/office/officeart/2005/8/layout/cycle4"/>
    <dgm:cxn modelId="{1E09FE47-669F-4050-B608-95D15697D855}" type="presOf" srcId="{91D09109-2420-4AA8-A9B2-39466C773A4C}" destId="{22B45599-3804-42C1-9B11-456BA815E5EF}" srcOrd="0" destOrd="0" presId="urn:microsoft.com/office/officeart/2005/8/layout/cycle4"/>
    <dgm:cxn modelId="{2E08126C-AAC6-46D3-A768-99DDBF031F89}" type="presOf" srcId="{F235E307-C579-48F3-82B8-AA29F0251D00}" destId="{AC8EC65D-00CB-40C2-ACA3-CD7A91B729C8}" srcOrd="0" destOrd="0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D00A8F4D-35FD-4303-9D40-13C9A826868C}" type="presOf" srcId="{E6706774-F6F1-4132-88BA-8299E7CEA8E5}" destId="{AEF4198B-4774-4D33-A731-8CBCA8DF6F69}" srcOrd="1" destOrd="2" presId="urn:microsoft.com/office/officeart/2005/8/layout/cycle4"/>
    <dgm:cxn modelId="{4A054C6E-FA66-4088-B6FD-16F531C373AA}" type="presOf" srcId="{E91E7EAA-AA9B-443F-A2A2-27134A88379D}" destId="{AC8EC65D-00CB-40C2-ACA3-CD7A91B729C8}" srcOrd="0" destOrd="1" presId="urn:microsoft.com/office/officeart/2005/8/layout/cycle4"/>
    <dgm:cxn modelId="{D304A66E-79E0-49B9-98A8-B65F904EC772}" type="presOf" srcId="{9C066C0D-23F0-4804-8F70-FA3D81CF7DB6}" destId="{1DE89986-AAC5-42FC-BDD2-2E8DE6867064}" srcOrd="0" destOrd="0" presId="urn:microsoft.com/office/officeart/2005/8/layout/cycle4"/>
    <dgm:cxn modelId="{4DA5DC4E-68C3-4DC2-A17D-4562492EFAF1}" type="presOf" srcId="{5A215108-4D1F-4D79-A03D-56AD7F490E64}" destId="{D7F9769D-E1F7-457A-9EEB-1C88D3A41933}" srcOrd="1" destOrd="6" presId="urn:microsoft.com/office/officeart/2005/8/layout/cycle4"/>
    <dgm:cxn modelId="{BE519C6F-B2BF-4BAA-AC5C-0102C7C2B661}" type="presOf" srcId="{895EED01-2702-41F9-8FE6-15C4A4AA8228}" destId="{2ECFF366-3DCD-4445-A0BF-E681AA2637BF}" srcOrd="0" destOrd="3" presId="urn:microsoft.com/office/officeart/2005/8/layout/cycle4"/>
    <dgm:cxn modelId="{D6D0CB70-01D3-4B23-9F52-79C4A175F7F1}" type="presOf" srcId="{F97D3D17-D55E-4617-89E0-88CFE272387A}" destId="{2ECFF366-3DCD-4445-A0BF-E681AA2637BF}" srcOrd="0" destOrd="4" presId="urn:microsoft.com/office/officeart/2005/8/layout/cycle4"/>
    <dgm:cxn modelId="{7A380675-11FB-416A-90EA-95642409EFC6}" type="presOf" srcId="{12EB308A-7A98-4CB8-9AAC-92CD6EA6965B}" destId="{AEF4198B-4774-4D33-A731-8CBCA8DF6F69}" srcOrd="1" destOrd="3" presId="urn:microsoft.com/office/officeart/2005/8/layout/cycle4"/>
    <dgm:cxn modelId="{76497F7B-1E48-4408-8847-751D9E8A0C9F}" type="presOf" srcId="{87DC5F9D-C391-4549-AD96-D4B225FC7DA3}" destId="{D7F9769D-E1F7-457A-9EEB-1C88D3A41933}" srcOrd="1" destOrd="1" presId="urn:microsoft.com/office/officeart/2005/8/layout/cycle4"/>
    <dgm:cxn modelId="{6BB55F85-EB43-4D9C-85E6-743E61FFB9F6}" srcId="{44BD4AC0-1024-45D3-AE6E-70AE9AB68832}" destId="{014F94FA-42B3-414A-A2B9-1171EBF25B14}" srcOrd="2" destOrd="0" parTransId="{DB4AF2C9-85B8-47B0-B484-28ABB7E61722}" sibTransId="{CCBFDDB3-4E8C-4E08-B7D4-97832D52CABE}"/>
    <dgm:cxn modelId="{3DB36F85-325F-46CD-BA61-2B48B94AAD18}" type="presOf" srcId="{E91E7EAA-AA9B-443F-A2A2-27134A88379D}" destId="{F7C7EAC3-5DEB-4BF7-941D-EE98074AE8AE}" srcOrd="1" destOrd="1" presId="urn:microsoft.com/office/officeart/2005/8/layout/cycle4"/>
    <dgm:cxn modelId="{8ADE3C88-51A4-4D31-AB84-6C0E362435FC}" srcId="{91D09109-2420-4AA8-A9B2-39466C773A4C}" destId="{E91E7EAA-AA9B-443F-A2A2-27134A88379D}" srcOrd="1" destOrd="0" parTransId="{E9A659DA-2ADA-4AF1-BFB4-DD11D49059AE}" sibTransId="{C358FDF5-86F2-4961-8E6B-4D8CA91C1D4B}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6DF15494-E9F6-45A0-8942-D309A2CC78D3}" type="presOf" srcId="{014F94FA-42B3-414A-A2B9-1171EBF25B14}" destId="{3697C8B3-BF7E-46ED-A4D3-4E32A9540A4C}" srcOrd="1" destOrd="2" presId="urn:microsoft.com/office/officeart/2005/8/layout/cycle4"/>
    <dgm:cxn modelId="{5D64C496-E662-4C92-8F97-DC6771CC21D5}" srcId="{08B8C4EC-B7CD-4979-A956-94E548CCE2AA}" destId="{E6706774-F6F1-4132-88BA-8299E7CEA8E5}" srcOrd="2" destOrd="0" parTransId="{48746399-B023-4E5D-BFD9-7AC7614B29FD}" sibTransId="{F11CD708-1D26-444C-AB74-CCE1E5BF9500}"/>
    <dgm:cxn modelId="{B3AB7EA9-A18D-48CF-A603-0325CD0B8981}" type="presOf" srcId="{6C8A142F-7298-4067-A4C5-0EBC64DB4A2D}" destId="{D7F9769D-E1F7-457A-9EEB-1C88D3A41933}" srcOrd="1" destOrd="2" presId="urn:microsoft.com/office/officeart/2005/8/layout/cycle4"/>
    <dgm:cxn modelId="{E02735AE-883C-4DB5-A6F9-0AC88550C5A9}" type="presOf" srcId="{5A215108-4D1F-4D79-A03D-56AD7F490E64}" destId="{2ECFF366-3DCD-4445-A0BF-E681AA2637BF}" srcOrd="0" destOrd="6" presId="urn:microsoft.com/office/officeart/2005/8/layout/cycle4"/>
    <dgm:cxn modelId="{112D90B0-15B7-458E-9387-964BA6744F7E}" type="presOf" srcId="{6C8A142F-7298-4067-A4C5-0EBC64DB4A2D}" destId="{2ECFF366-3DCD-4445-A0BF-E681AA2637BF}" srcOrd="0" destOrd="2" presId="urn:microsoft.com/office/officeart/2005/8/layout/cycle4"/>
    <dgm:cxn modelId="{7EBB34B8-4F28-4733-8655-AC1A278B516C}" srcId="{08B8C4EC-B7CD-4979-A956-94E548CCE2AA}" destId="{12EB308A-7A98-4CB8-9AAC-92CD6EA6965B}" srcOrd="3" destOrd="0" parTransId="{404A4E4C-B76A-49FF-8B39-C411EDC72AE2}" sibTransId="{6AC9E888-3EAF-4161-9F52-EF09CE6A13F3}"/>
    <dgm:cxn modelId="{1EAB88B8-0F5A-45F5-9855-75D8A3FE5D9B}" srcId="{08B8C4EC-B7CD-4979-A956-94E548CCE2AA}" destId="{9C066C0D-23F0-4804-8F70-FA3D81CF7DB6}" srcOrd="0" destOrd="0" parTransId="{83A42058-3038-45C2-B495-62DDBD10E313}" sibTransId="{7ED3FCB5-B0B7-4E23-9305-DEEEF4A7D0DD}"/>
    <dgm:cxn modelId="{DA4045C0-20AD-46F3-ADCB-27794EBC5BE9}" srcId="{8B344E89-95C5-4C6F-A444-2EDEBB0AFC2F}" destId="{87DC5F9D-C391-4549-AD96-D4B225FC7DA3}" srcOrd="1" destOrd="0" parTransId="{70102A9E-F5E0-4334-9838-D53C51082D9F}" sibTransId="{873A12AB-BDFB-4C34-8F7B-BA81D7F76B7C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642F8DCE-5AD0-4EEC-AE82-50C75F9A619A}" type="presOf" srcId="{895EED01-2702-41F9-8FE6-15C4A4AA8228}" destId="{D7F9769D-E1F7-457A-9EEB-1C88D3A41933}" srcOrd="1" destOrd="3" presId="urn:microsoft.com/office/officeart/2005/8/layout/cycle4"/>
    <dgm:cxn modelId="{BF9D1BDB-CE2D-4222-8E04-51EABBC26968}" type="presOf" srcId="{DC39C805-7119-44B8-B186-76B9E9510B52}" destId="{3697C8B3-BF7E-46ED-A4D3-4E32A9540A4C}" srcOrd="1" destOrd="1" presId="urn:microsoft.com/office/officeart/2005/8/layout/cycle4"/>
    <dgm:cxn modelId="{FD03C9DC-A55F-4B2E-816B-2EA40D9ACD3C}" type="presOf" srcId="{F97D3D17-D55E-4617-89E0-88CFE272387A}" destId="{D7F9769D-E1F7-457A-9EEB-1C88D3A41933}" srcOrd="1" destOrd="4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9B1C3E1-4BA6-4428-9678-42B42B8AE71E}" type="presOf" srcId="{E57ADE6F-44D5-40BB-A113-BD5CC65E0015}" destId="{2ECFF366-3DCD-4445-A0BF-E681AA2637BF}" srcOrd="0" destOrd="0" presId="urn:microsoft.com/office/officeart/2005/8/layout/cycle4"/>
    <dgm:cxn modelId="{B1F268E6-B685-46E2-915B-1FC3F2525558}" srcId="{8B344E89-95C5-4C6F-A444-2EDEBB0AFC2F}" destId="{6A18F8A6-F678-4539-843C-8C291FA02479}" srcOrd="5" destOrd="0" parTransId="{70CF0B94-23A9-4018-A838-812F45175F18}" sibTransId="{8506C382-A81E-42DC-AA3B-3D63C179C804}"/>
    <dgm:cxn modelId="{D5E849EC-0DE8-44B2-8642-ECCD3CFA435D}" type="presOf" srcId="{6A18F8A6-F678-4539-843C-8C291FA02479}" destId="{D7F9769D-E1F7-457A-9EEB-1C88D3A41933}" srcOrd="1" destOrd="5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3A1F41F8-1C13-4EE4-88C8-46E68161729B}" type="presOf" srcId="{0AB41AE9-657F-4BB0-A2E8-BD97D3D1FE69}" destId="{AEF4198B-4774-4D33-A731-8CBCA8DF6F69}" srcOrd="1" destOrd="1" presId="urn:microsoft.com/office/officeart/2005/8/layout/cycle4"/>
    <dgm:cxn modelId="{1569B4F8-60FF-4DD6-A62E-1930E85F30AA}" srcId="{8B344E89-95C5-4C6F-A444-2EDEBB0AFC2F}" destId="{F97D3D17-D55E-4617-89E0-88CFE272387A}" srcOrd="4" destOrd="0" parTransId="{3FE08F63-6536-44B5-B0E3-A8F28CC5E62B}" sibTransId="{F4D215E1-0493-4BE0-8976-6F5DB2A46C0B}"/>
    <dgm:cxn modelId="{68FC0DFA-3A43-4090-AF2F-D8487EB7CF26}" type="presOf" srcId="{0AB41AE9-657F-4BB0-A2E8-BD97D3D1FE69}" destId="{1DE89986-AAC5-42FC-BDD2-2E8DE6867064}" srcOrd="0" destOrd="1" presId="urn:microsoft.com/office/officeart/2005/8/layout/cycle4"/>
    <dgm:cxn modelId="{E5A76CFA-6D02-4FF3-8B93-E6F9958097BE}" type="presOf" srcId="{8B344E89-95C5-4C6F-A444-2EDEBB0AFC2F}" destId="{523085B0-2246-4431-9A61-481168FC009D}" srcOrd="0" destOrd="0" presId="urn:microsoft.com/office/officeart/2005/8/layout/cycle4"/>
    <dgm:cxn modelId="{65E05CFD-8A0E-444A-90FC-5D936722A0DD}" type="presOf" srcId="{87DC5F9D-C391-4549-AD96-D4B225FC7DA3}" destId="{2ECFF366-3DCD-4445-A0BF-E681AA2637BF}" srcOrd="0" destOrd="1" presId="urn:microsoft.com/office/officeart/2005/8/layout/cycle4"/>
    <dgm:cxn modelId="{5A6ADFFE-E134-4AB3-A7D4-F6A15FF3B712}" type="presOf" srcId="{E6706774-F6F1-4132-88BA-8299E7CEA8E5}" destId="{1DE89986-AAC5-42FC-BDD2-2E8DE6867064}" srcOrd="0" destOrd="2" presId="urn:microsoft.com/office/officeart/2005/8/layout/cycle4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9AB897E3-7306-4CF1-B834-EE1B8A2472F1}" type="presParOf" srcId="{3AFD0147-45F0-47A4-BE75-41E8A97510BF}" destId="{3C8FDA54-2899-4CCD-A3F5-ADA6856DDF9F}" srcOrd="2" destOrd="0" presId="urn:microsoft.com/office/officeart/2005/8/layout/cycle4"/>
    <dgm:cxn modelId="{18038388-8600-4870-84AC-822B1AD27B55}" type="presParOf" srcId="{3C8FDA54-2899-4CCD-A3F5-ADA6856DDF9F}" destId="{2ECFF366-3DCD-4445-A0BF-E681AA2637BF}" srcOrd="0" destOrd="0" presId="urn:microsoft.com/office/officeart/2005/8/layout/cycle4"/>
    <dgm:cxn modelId="{4DA2747C-DD12-4851-B9BB-40BF5DA817D2}" type="presParOf" srcId="{3C8FDA54-2899-4CCD-A3F5-ADA6856DDF9F}" destId="{D7F9769D-E1F7-457A-9EEB-1C88D3A41933}" srcOrd="1" destOrd="0" presId="urn:microsoft.com/office/officeart/2005/8/layout/cycle4"/>
    <dgm:cxn modelId="{97A8852D-C629-4BBF-A259-8BE7AC4B37CE}" type="presParOf" srcId="{3AFD0147-45F0-47A4-BE75-41E8A97510BF}" destId="{16841924-A496-408D-8AB4-16DBA8975583}" srcOrd="3" destOrd="0" presId="urn:microsoft.com/office/officeart/2005/8/layout/cycle4"/>
    <dgm:cxn modelId="{1AEA96E4-C631-4FF7-A0A0-46EE7C096E75}" type="presParOf" srcId="{16841924-A496-408D-8AB4-16DBA8975583}" destId="{AC8EC65D-00CB-40C2-ACA3-CD7A91B729C8}" srcOrd="0" destOrd="0" presId="urn:microsoft.com/office/officeart/2005/8/layout/cycle4"/>
    <dgm:cxn modelId="{60AA5A39-3B76-4579-AA78-AA67D7E7516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62286" y="2932391"/>
          <a:ext cx="5047488" cy="26428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72000" bIns="576000" numCol="1" spcCol="1270" anchor="ctr" anchorCtr="0">
          <a:noAutofit/>
        </a:bodyPr>
        <a:lstStyle/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SHMYO ilgili birimler tarafından faaliyet raporlarının oluşturulması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SHMYO yönetimi tarafından yapılan toplumsal katkı faaliyetlerinin, başta bütün paydaşlara eşitlik olmak üzere, SHMYO Topluma Hizmet Politikası ile uyumunun değerlendirilmesi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Öğrenciler ve akademik personelin koordineli bir çalışması ile yürütülüp yürütülmediği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Mümkün olan en geniş kitlelere ulaşmayı hedefleyerek gerçekleştirilmesinin kontrolü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Kontrol aşamasında, toplumsal katkı faaliyetinin niteliği arttırarak sürdürülmesinin planlanması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İnsan ve hayvan haklarına saygılı bir şekilde hayata geçirilmesinin değerlendirilmesi</a:t>
          </a:r>
        </a:p>
        <a:p>
          <a:pPr marL="57150" lvl="1" indent="-5715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000" kern="1200" dirty="0"/>
            <a:t>Paydaş geri bildirimlerini sonraki çalışmaların niteliğini geliştirmek için kullanılması</a:t>
          </a:r>
        </a:p>
      </dsp:txBody>
      <dsp:txXfrm>
        <a:off x="7434587" y="3651166"/>
        <a:ext cx="3417131" cy="1866048"/>
      </dsp:txXfrm>
    </dsp:sp>
    <dsp:sp modelId="{AC8EC65D-00CB-40C2-ACA3-CD7A91B729C8}">
      <dsp:nvSpPr>
        <dsp:cNvPr id="0" name=""/>
        <dsp:cNvSpPr/>
      </dsp:nvSpPr>
      <dsp:spPr>
        <a:xfrm>
          <a:off x="724206" y="2917364"/>
          <a:ext cx="4814650" cy="26521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" tIns="0" rIns="0" bIns="61200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500" kern="1200" dirty="0"/>
            <a:t>Kontrol adımı çıktılarına göre varsa düzeltme/iyileştirme faaliyetleri uygulanır. </a:t>
          </a:r>
        </a:p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500" kern="1200" dirty="0"/>
            <a:t>Akademik personelden, öğrencilerden, ve Kamu Kurum ve Kuruluşları, Özel Sektör Kuruluşları, STK’lar, Katkıdan Yararlanan Kişi ve kuruluşlar gibi tüm paydaşlardan gelen geri bildirimlere göre düzeltme/iyileştirme faaliyetleri uygulanır.</a:t>
          </a:r>
        </a:p>
      </dsp:txBody>
      <dsp:txXfrm>
        <a:off x="782466" y="3638672"/>
        <a:ext cx="3253735" cy="1872621"/>
      </dsp:txXfrm>
    </dsp:sp>
    <dsp:sp modelId="{7B1EEC8E-DFDB-4767-9992-F50EDD4951F7}">
      <dsp:nvSpPr>
        <dsp:cNvPr id="0" name=""/>
        <dsp:cNvSpPr/>
      </dsp:nvSpPr>
      <dsp:spPr>
        <a:xfrm>
          <a:off x="5878409" y="202287"/>
          <a:ext cx="4926732" cy="26205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6000" rIns="36000" bIns="108000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Toplumsal katkı uygulamalarının Sağlık Hizmetleri Meslek Yüksekokulu’nda görevlendirilen ilgili birim tarafından gerçekleştirilmesi.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Basın, Tanıtım ve Halkla İlişkiler Daire Başkanlığı gibi ilgili iç paydaşlarla koordineli olarak çalışılması ve gerekli bilgilerin paylaşılması,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400" kern="1200" dirty="0"/>
            <a:t>Kamu Kurum ve Kuruluşları, Özel Sektör Kuruluşları, STK’lar, Katkıdan Yararlanan Kişi ve kuruluşlar gibi tüm dış paydaşlar ile koordineleri ilerlenmesi</a:t>
          </a:r>
        </a:p>
      </dsp:txBody>
      <dsp:txXfrm>
        <a:off x="7413994" y="259853"/>
        <a:ext cx="3333580" cy="1850307"/>
      </dsp:txXfrm>
    </dsp:sp>
    <dsp:sp modelId="{1DE89986-AAC5-42FC-BDD2-2E8DE6867064}">
      <dsp:nvSpPr>
        <dsp:cNvPr id="0" name=""/>
        <dsp:cNvSpPr/>
      </dsp:nvSpPr>
      <dsp:spPr>
        <a:xfrm>
          <a:off x="688054" y="169911"/>
          <a:ext cx="4861267" cy="26210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80000" rIns="0" bIns="36000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Toplumsal katkı uygulamalarının amaçlarının belirlenmesi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Toplumsal katkı uygulamalarının hedeflerinin belirlenmesi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Toplumsal katkı uygulamalarının, Yüksek İhtisas Üniversitesi 2019-2023 Stratejik Planında yer alan Misyon ve amaçlarda yer alan toplumsal katkı ve toplumsal gelişime katkı sağlamak amaçlarına göre planlanması</a:t>
          </a: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300" kern="1200" dirty="0"/>
            <a:t>Toplumsal katkı uygulamalarının, Sağlık Hizmetleri Meslek Yüksekokulu, Topluma Hizmet Politikası kriterlerine göre planlanması</a:t>
          </a:r>
        </a:p>
      </dsp:txBody>
      <dsp:txXfrm>
        <a:off x="745630" y="227487"/>
        <a:ext cx="3287735" cy="1850638"/>
      </dsp:txXfrm>
    </dsp:sp>
    <dsp:sp modelId="{FBCB22E4-289A-431F-A27B-D9E4DB145BE9}">
      <dsp:nvSpPr>
        <dsp:cNvPr id="0" name=""/>
        <dsp:cNvSpPr/>
      </dsp:nvSpPr>
      <dsp:spPr>
        <a:xfrm>
          <a:off x="3998228" y="1116572"/>
          <a:ext cx="1664221" cy="1664221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485667" y="1604011"/>
        <a:ext cx="1176782" cy="1176782"/>
      </dsp:txXfrm>
    </dsp:sp>
    <dsp:sp modelId="{1C1506CC-E666-45CA-8973-97AC8BD421EF}">
      <dsp:nvSpPr>
        <dsp:cNvPr id="0" name=""/>
        <dsp:cNvSpPr/>
      </dsp:nvSpPr>
      <dsp:spPr>
        <a:xfrm rot="5400000">
          <a:off x="5779867" y="1107776"/>
          <a:ext cx="1664221" cy="1664221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779867" y="1595215"/>
        <a:ext cx="1176782" cy="1176782"/>
      </dsp:txXfrm>
    </dsp:sp>
    <dsp:sp modelId="{523085B0-2246-4431-9A61-481168FC009D}">
      <dsp:nvSpPr>
        <dsp:cNvPr id="0" name=""/>
        <dsp:cNvSpPr/>
      </dsp:nvSpPr>
      <dsp:spPr>
        <a:xfrm rot="10800000">
          <a:off x="5752114" y="2915900"/>
          <a:ext cx="1664221" cy="1664221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752114" y="2915900"/>
        <a:ext cx="1176782" cy="1176782"/>
      </dsp:txXfrm>
    </dsp:sp>
    <dsp:sp modelId="{22B45599-3804-42C1-9B11-456BA815E5EF}">
      <dsp:nvSpPr>
        <dsp:cNvPr id="0" name=""/>
        <dsp:cNvSpPr/>
      </dsp:nvSpPr>
      <dsp:spPr>
        <a:xfrm rot="16200000">
          <a:off x="4007049" y="2907079"/>
          <a:ext cx="1664221" cy="1664221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>
              <a:solidFill>
                <a:srgbClr val="C00000"/>
              </a:solidFill>
            </a:rPr>
            <a:t>Ö</a:t>
          </a:r>
          <a:r>
            <a:rPr lang="tr-TR" sz="1700" kern="1200"/>
            <a:t>NLEM AL</a:t>
          </a:r>
          <a:endParaRPr lang="tr-TR" sz="1700" kern="1200" dirty="0"/>
        </a:p>
      </dsp:txBody>
      <dsp:txXfrm rot="5400000">
        <a:off x="4494488" y="2907079"/>
        <a:ext cx="1176782" cy="1176782"/>
      </dsp:txXfrm>
    </dsp:sp>
    <dsp:sp modelId="{1D7DBEDD-A245-4488-AB9E-15AF30FC5B6A}">
      <dsp:nvSpPr>
        <dsp:cNvPr id="0" name=""/>
        <dsp:cNvSpPr/>
      </dsp:nvSpPr>
      <dsp:spPr>
        <a:xfrm>
          <a:off x="5304938" y="2311030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304938" y="2592389"/>
          <a:ext cx="841261" cy="731531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21.09.2025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67190442"/>
              </p:ext>
            </p:extLst>
          </p:nvPr>
        </p:nvGraphicFramePr>
        <p:xfrm>
          <a:off x="297517" y="719666"/>
          <a:ext cx="11451138" cy="5634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0" y="122459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SAĞLIK HİZMETLERİ MESLEK YÜKSEKOKULU</a:t>
            </a:r>
          </a:p>
          <a:p>
            <a:pPr algn="ctr"/>
            <a:r>
              <a:rPr lang="tr-TR" b="1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TOPLUMSAL KATKI PUKÖ DÖNGÜSÜ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245</Words>
  <Application>Microsoft Office PowerPoint</Application>
  <PresentationFormat>Geniş ekran</PresentationFormat>
  <Paragraphs>22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HUMEYRA SEVVAL KAVAKLI</cp:lastModifiedBy>
  <cp:revision>14</cp:revision>
  <dcterms:created xsi:type="dcterms:W3CDTF">2025-07-17T11:38:44Z</dcterms:created>
  <dcterms:modified xsi:type="dcterms:W3CDTF">2025-09-21T19:06:03Z</dcterms:modified>
</cp:coreProperties>
</file>