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100" dirty="0"/>
            <a:t>Belirlenen Kontenjanlara başvuruların alınması. 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Yatay geçiş kontenjanlarının Yüksek İhtisas Üniversitesi Yatay Geçiş Yönetmeliğine uygun olarak belirlendiğinin kontrol edilmesi. 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180000" rIns="0" bIns="36000"/>
        <a:lstStyle/>
        <a:p>
          <a:pPr algn="just"/>
          <a:r>
            <a:rPr lang="tr-TR" sz="1600" dirty="0"/>
            <a:t>Kurum içi yatay geçiş kontenjanlarının ÖSYM kılavuzunda öngörülen öğrenci kontenjanına göre SHMYO yönetim kurulu tarafından belirlenmesi. 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600" dirty="0"/>
            <a:t>Süreçte düzeltmeye/iyileştirmeye açık bir noktanın mevcudiyetinin kontrol edilmesi. 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CCE2BF74-87BB-4A35-A911-5E51278DDAA2}">
      <dgm:prSet phldrT="[Metin]" custT="1"/>
      <dgm:spPr/>
      <dgm:t>
        <a:bodyPr lIns="0" tIns="180000" rIns="0" bIns="36000"/>
        <a:lstStyle/>
        <a:p>
          <a:pPr algn="just"/>
          <a:r>
            <a:rPr lang="tr-TR" sz="1600" dirty="0"/>
            <a:t>Kontenjanlar son başvurunun kabul edileceği günden en az 15 gün öncesinde üniversite internet sayfasında ilan edilmesi.</a:t>
          </a:r>
        </a:p>
      </dgm:t>
    </dgm:pt>
    <dgm:pt modelId="{60BA4D70-AC1E-4DDD-ABEF-84BBA59FC30F}" type="parTrans" cxnId="{EAE46CAC-D9A5-4979-B0C1-1A9C045CA2B2}">
      <dgm:prSet/>
      <dgm:spPr/>
      <dgm:t>
        <a:bodyPr/>
        <a:lstStyle/>
        <a:p>
          <a:endParaRPr lang="tr-TR"/>
        </a:p>
      </dgm:t>
    </dgm:pt>
    <dgm:pt modelId="{369CADF0-F622-4782-B698-79A14D6A7274}" type="sibTrans" cxnId="{EAE46CAC-D9A5-4979-B0C1-1A9C045CA2B2}">
      <dgm:prSet/>
      <dgm:spPr/>
      <dgm:t>
        <a:bodyPr/>
        <a:lstStyle/>
        <a:p>
          <a:endParaRPr lang="tr-TR"/>
        </a:p>
      </dgm:t>
    </dgm:pt>
    <dgm:pt modelId="{205AB61C-4484-425E-B8BE-32EFABC8CCEE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100" dirty="0"/>
            <a:t>Öğrencilerin yeni durumları kayıt işlemi tamamlanıp, geçiş ve intibak işlemlerinin kesinleşmesini takip eden 15 gün içinde Öğrenci İşleri Daire Başkanlığı tarafından Yükseköğretim öğrenci veri tabanına (YÖKSİS) işlenmesi.</a:t>
          </a:r>
        </a:p>
      </dgm:t>
    </dgm:pt>
    <dgm:pt modelId="{B52D1491-2228-4C19-895B-B5269A5DA7A6}" type="parTrans" cxnId="{BAEB1698-E82C-4A7A-859B-AB64BFA7E080}">
      <dgm:prSet/>
      <dgm:spPr/>
      <dgm:t>
        <a:bodyPr/>
        <a:lstStyle/>
        <a:p>
          <a:endParaRPr lang="tr-TR"/>
        </a:p>
      </dgm:t>
    </dgm:pt>
    <dgm:pt modelId="{BD4825F5-B054-4B08-916D-19CF7E3A89A2}" type="sibTrans" cxnId="{BAEB1698-E82C-4A7A-859B-AB64BFA7E080}">
      <dgm:prSet/>
      <dgm:spPr/>
      <dgm:t>
        <a:bodyPr/>
        <a:lstStyle/>
        <a:p>
          <a:endParaRPr lang="tr-TR"/>
        </a:p>
      </dgm:t>
    </dgm:pt>
    <dgm:pt modelId="{0AE6A977-59A3-4423-9D64-3613727BC7AA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100" dirty="0"/>
            <a:t>Yatay geçiş için başvuran adayların değerlendirme sonuçları, Üniversitenin internet sayfasından ilan edilmesi. </a:t>
          </a:r>
        </a:p>
      </dgm:t>
    </dgm:pt>
    <dgm:pt modelId="{729314C6-70BC-4EA7-98F1-553D5F6475C7}" type="parTrans" cxnId="{7F0D6D16-55E1-4B96-9C6F-A027F28966F2}">
      <dgm:prSet/>
      <dgm:spPr/>
      <dgm:t>
        <a:bodyPr/>
        <a:lstStyle/>
        <a:p>
          <a:endParaRPr lang="tr-TR"/>
        </a:p>
      </dgm:t>
    </dgm:pt>
    <dgm:pt modelId="{493ADB4A-4717-4FAD-A8E2-0CCCE20B604C}" type="sibTrans" cxnId="{7F0D6D16-55E1-4B96-9C6F-A027F28966F2}">
      <dgm:prSet/>
      <dgm:spPr/>
      <dgm:t>
        <a:bodyPr/>
        <a:lstStyle/>
        <a:p>
          <a:endParaRPr lang="tr-TR"/>
        </a:p>
      </dgm:t>
    </dgm:pt>
    <dgm:pt modelId="{2C8A301B-2EE0-49F1-93C1-CEBD25DD7073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100" dirty="0"/>
            <a:t>Başvurular alındıktan sonra ilgili değerlendirme, SHMYO Yatay Geçiş Komisyonu ve SHMYO Yönetim Kurulu tarafından, Yüksek İhtisas Üniversitesi Yatay Geçiş Yönergesine göre uygulanması. </a:t>
          </a:r>
        </a:p>
      </dgm:t>
    </dgm:pt>
    <dgm:pt modelId="{8B3D3766-25F7-4643-806F-2BB7A8EAF0AC}" type="parTrans" cxnId="{8823F16F-992C-41AA-B494-412BB4D380A7}">
      <dgm:prSet/>
      <dgm:spPr/>
      <dgm:t>
        <a:bodyPr/>
        <a:lstStyle/>
        <a:p>
          <a:endParaRPr lang="tr-TR"/>
        </a:p>
      </dgm:t>
    </dgm:pt>
    <dgm:pt modelId="{D8A83674-1AB0-4E39-9808-4644A4AC7A43}" type="sibTrans" cxnId="{8823F16F-992C-41AA-B494-412BB4D380A7}">
      <dgm:prSet/>
      <dgm:spPr/>
      <dgm:t>
        <a:bodyPr/>
        <a:lstStyle/>
        <a:p>
          <a:endParaRPr lang="tr-TR"/>
        </a:p>
      </dgm:t>
    </dgm:pt>
    <dgm:pt modelId="{05B95521-B517-4D3A-87D9-DAC22ED50989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100" dirty="0"/>
            <a:t>Yatay geçişi kabul edilen öğrencilerin intibak programları SHMYO Muafiyet ve İntibak Komisyonu tarafından değerlendirilmesi. </a:t>
          </a:r>
        </a:p>
      </dgm:t>
    </dgm:pt>
    <dgm:pt modelId="{F38375CF-8705-40CC-8C1B-080B2D3151A1}" type="parTrans" cxnId="{70EEA0C7-0BC3-4049-8BCC-6D97001DBC4B}">
      <dgm:prSet/>
      <dgm:spPr/>
      <dgm:t>
        <a:bodyPr/>
        <a:lstStyle/>
        <a:p>
          <a:endParaRPr lang="tr-TR"/>
        </a:p>
      </dgm:t>
    </dgm:pt>
    <dgm:pt modelId="{1E48AE2A-4D85-4BA2-8DBE-F08CF8F47033}" type="sibTrans" cxnId="{70EEA0C7-0BC3-4049-8BCC-6D97001DBC4B}">
      <dgm:prSet/>
      <dgm:spPr/>
      <dgm:t>
        <a:bodyPr/>
        <a:lstStyle/>
        <a:p>
          <a:endParaRPr lang="tr-TR"/>
        </a:p>
      </dgm:t>
    </dgm:pt>
    <dgm:pt modelId="{BAAF27B3-01B7-409E-B3BB-3E54CF87A7C4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Yatay geçişi kabul edilen öğrencilerin, intibak işlemlerinin ve yeni durumlarının doğru zamanda Yükseköğretim öğrenci veri tabanına (YÖKSİS) işlendiğinin kontrol edilmesi.</a:t>
          </a:r>
        </a:p>
      </dgm:t>
    </dgm:pt>
    <dgm:pt modelId="{C41E6ED3-6868-4E18-99B0-9F0C25655533}" type="parTrans" cxnId="{ED33F229-B5FC-490F-8EA7-252B047CBC79}">
      <dgm:prSet/>
      <dgm:spPr/>
      <dgm:t>
        <a:bodyPr/>
        <a:lstStyle/>
        <a:p>
          <a:endParaRPr lang="tr-TR"/>
        </a:p>
      </dgm:t>
    </dgm:pt>
    <dgm:pt modelId="{6AE895A1-72A7-45A7-BA3B-E4A72ADF6205}" type="sibTrans" cxnId="{ED33F229-B5FC-490F-8EA7-252B047CBC79}">
      <dgm:prSet/>
      <dgm:spPr/>
      <dgm:t>
        <a:bodyPr/>
        <a:lstStyle/>
        <a:p>
          <a:endParaRPr lang="tr-TR"/>
        </a:p>
      </dgm:t>
    </dgm:pt>
    <dgm:pt modelId="{4D4A6AEE-CA2D-4B49-91A2-9B24AF64738A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Kontenjanların doğru zamanda üniversite internet sayfasında ilanının kontrol edilmesi. </a:t>
          </a:r>
        </a:p>
      </dgm:t>
    </dgm:pt>
    <dgm:pt modelId="{4BB45292-F761-4E22-A5E0-46B723FB0947}" type="parTrans" cxnId="{2B25C147-D488-4D83-AAB6-3231D2F58B97}">
      <dgm:prSet/>
      <dgm:spPr/>
      <dgm:t>
        <a:bodyPr/>
        <a:lstStyle/>
        <a:p>
          <a:endParaRPr lang="tr-TR"/>
        </a:p>
      </dgm:t>
    </dgm:pt>
    <dgm:pt modelId="{3522C923-7EBF-4171-A331-2B30C8C24D77}" type="sibTrans" cxnId="{2B25C147-D488-4D83-AAB6-3231D2F58B97}">
      <dgm:prSet/>
      <dgm:spPr/>
      <dgm:t>
        <a:bodyPr/>
        <a:lstStyle/>
        <a:p>
          <a:endParaRPr lang="tr-TR"/>
        </a:p>
      </dgm:t>
    </dgm:pt>
    <dgm:pt modelId="{1987CF8E-F6E9-47A8-AFAB-DFBA70A9FAA9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Aday öğrencilerin yatay geçiş değerlendirmelerinin ilgili komisyon tarafından Yüksek İhtisas Üniversitesi Yatay Geçiş Yönergesine göre yapıldığının kontrol edilmesi. </a:t>
          </a:r>
        </a:p>
      </dgm:t>
    </dgm:pt>
    <dgm:pt modelId="{3892052F-48FD-4F5C-A11B-9898C2B55846}" type="parTrans" cxnId="{0F3D1144-69D5-4D73-A527-31C034A2C3B8}">
      <dgm:prSet/>
      <dgm:spPr/>
      <dgm:t>
        <a:bodyPr/>
        <a:lstStyle/>
        <a:p>
          <a:endParaRPr lang="tr-TR"/>
        </a:p>
      </dgm:t>
    </dgm:pt>
    <dgm:pt modelId="{1A1BAC56-80AC-47BE-8876-0A550D8B789A}" type="sibTrans" cxnId="{0F3D1144-69D5-4D73-A527-31C034A2C3B8}">
      <dgm:prSet/>
      <dgm:spPr/>
      <dgm:t>
        <a:bodyPr/>
        <a:lstStyle/>
        <a:p>
          <a:endParaRPr lang="tr-TR"/>
        </a:p>
      </dgm:t>
    </dgm:pt>
    <dgm:pt modelId="{C51AA384-51F0-43C6-99A2-AF64FB683377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Aday öğrencilerin yatay geçiş değerlendirme sonuçlarının üniversitenin internet sayfasında duyurulmasının ve kontenjan -başvuru şartlarını sağlayan öğrenci sayısına göre yedek adayların ilan edildiğinin ve asıl adaylardan başvuru olmaması halinde sırayla yedeklerin çağırıldığının kontrol edilmesi. </a:t>
          </a:r>
        </a:p>
      </dgm:t>
    </dgm:pt>
    <dgm:pt modelId="{202B55BC-375B-458D-9584-52FFA719A46F}" type="parTrans" cxnId="{FA3A53AB-6D9C-44B4-93B6-566E0C0C5F64}">
      <dgm:prSet/>
      <dgm:spPr/>
      <dgm:t>
        <a:bodyPr/>
        <a:lstStyle/>
        <a:p>
          <a:endParaRPr lang="tr-TR"/>
        </a:p>
      </dgm:t>
    </dgm:pt>
    <dgm:pt modelId="{93FAD622-F250-4299-B1DD-0EC687D78A18}" type="sibTrans" cxnId="{FA3A53AB-6D9C-44B4-93B6-566E0C0C5F64}">
      <dgm:prSet/>
      <dgm:spPr/>
      <dgm:t>
        <a:bodyPr/>
        <a:lstStyle/>
        <a:p>
          <a:endParaRPr lang="tr-TR"/>
        </a:p>
      </dgm:t>
    </dgm:pt>
    <dgm:pt modelId="{FF68BF66-7CBF-41A3-A3B5-5F000917EAD7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600" dirty="0"/>
            <a:t>Kontrol adımı çıktılarına göre varsa düzeltme/iyileştirme faaliyetlerinin uygulanması.</a:t>
          </a:r>
        </a:p>
      </dgm:t>
    </dgm:pt>
    <dgm:pt modelId="{C42CC811-D48F-4B4E-91DF-262EB9C8F92E}" type="parTrans" cxnId="{A1B24824-60F8-4005-A656-9997C43D0A56}">
      <dgm:prSet/>
      <dgm:spPr/>
      <dgm:t>
        <a:bodyPr/>
        <a:lstStyle/>
        <a:p>
          <a:endParaRPr lang="tr-TR"/>
        </a:p>
      </dgm:t>
    </dgm:pt>
    <dgm:pt modelId="{D4B5C6ED-39FC-47E2-8DF0-F14DAE6544C1}" type="sibTrans" cxnId="{A1B24824-60F8-4005-A656-9997C43D0A56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FA22BB10-0D71-472B-AB83-3114C9AE1A7D}" type="presOf" srcId="{1987CF8E-F6E9-47A8-AFAB-DFBA70A9FAA9}" destId="{D7F9769D-E1F7-457A-9EEB-1C88D3A41933}" srcOrd="1" destOrd="2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7F0D6D16-55E1-4B96-9C6F-A027F28966F2}" srcId="{44BD4AC0-1024-45D3-AE6E-70AE9AB68832}" destId="{0AE6A977-59A3-4423-9D64-3613727BC7AA}" srcOrd="2" destOrd="0" parTransId="{729314C6-70BC-4EA7-98F1-553D5F6475C7}" sibTransId="{493ADB4A-4717-4FAD-A8E2-0CCCE20B604C}"/>
    <dgm:cxn modelId="{F8B8AE1B-E725-4657-977D-AD6A86D6F047}" type="presOf" srcId="{FF68BF66-7CBF-41A3-A3B5-5F000917EAD7}" destId="{AC8EC65D-00CB-40C2-ACA3-CD7A91B729C8}" srcOrd="0" destOrd="1" presId="urn:microsoft.com/office/officeart/2005/8/layout/cycle4"/>
    <dgm:cxn modelId="{A1B24824-60F8-4005-A656-9997C43D0A56}" srcId="{91D09109-2420-4AA8-A9B2-39466C773A4C}" destId="{FF68BF66-7CBF-41A3-A3B5-5F000917EAD7}" srcOrd="1" destOrd="0" parTransId="{C42CC811-D48F-4B4E-91DF-262EB9C8F92E}" sibTransId="{D4B5C6ED-39FC-47E2-8DF0-F14DAE6544C1}"/>
    <dgm:cxn modelId="{ED33F229-B5FC-490F-8EA7-252B047CBC79}" srcId="{8B344E89-95C5-4C6F-A444-2EDEBB0AFC2F}" destId="{BAAF27B3-01B7-409E-B3BB-3E54CF87A7C4}" srcOrd="4" destOrd="0" parTransId="{C41E6ED3-6868-4E18-99B0-9F0C25655533}" sibTransId="{6AE895A1-72A7-45A7-BA3B-E4A72ADF6205}"/>
    <dgm:cxn modelId="{3DA5BD32-BFB1-4DDA-9BB3-42709D2A9324}" type="presOf" srcId="{4D4A6AEE-CA2D-4B49-91A2-9B24AF64738A}" destId="{D7F9769D-E1F7-457A-9EEB-1C88D3A41933}" srcOrd="1" destOrd="1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0D319361-C56B-4FA0-927A-F5DCFEE1976C}" type="presOf" srcId="{205AB61C-4484-425E-B8BE-32EFABC8CCEE}" destId="{3697C8B3-BF7E-46ED-A4D3-4E32A9540A4C}" srcOrd="1" destOrd="4" presId="urn:microsoft.com/office/officeart/2005/8/layout/cycle4"/>
    <dgm:cxn modelId="{E5BEF062-0E04-4476-AC8A-BE47120773C6}" type="presOf" srcId="{BAAF27B3-01B7-409E-B3BB-3E54CF87A7C4}" destId="{D7F9769D-E1F7-457A-9EEB-1C88D3A41933}" srcOrd="1" destOrd="4" presId="urn:microsoft.com/office/officeart/2005/8/layout/cycle4"/>
    <dgm:cxn modelId="{0F3D1144-69D5-4D73-A527-31C034A2C3B8}" srcId="{8B344E89-95C5-4C6F-A444-2EDEBB0AFC2F}" destId="{1987CF8E-F6E9-47A8-AFAB-DFBA70A9FAA9}" srcOrd="2" destOrd="0" parTransId="{3892052F-48FD-4F5C-A11B-9898C2B55846}" sibTransId="{1A1BAC56-80AC-47BE-8876-0A550D8B789A}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2B25C147-D488-4D83-AAB6-3231D2F58B97}" srcId="{8B344E89-95C5-4C6F-A444-2EDEBB0AFC2F}" destId="{4D4A6AEE-CA2D-4B49-91A2-9B24AF64738A}" srcOrd="1" destOrd="0" parTransId="{4BB45292-F761-4E22-A5E0-46B723FB0947}" sibTransId="{3522C923-7EBF-4171-A331-2B30C8C24D77}"/>
    <dgm:cxn modelId="{9673ED67-3882-40DD-B3E4-4275583A33E0}" type="presOf" srcId="{05B95521-B517-4D3A-87D9-DAC22ED50989}" destId="{3697C8B3-BF7E-46ED-A4D3-4E32A9540A4C}" srcOrd="1" destOrd="3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49315869-CD42-4D9D-8778-09923018CE2B}" type="presOf" srcId="{7EFC073A-2A8E-454D-A3CB-2B215CB1C0E1}" destId="{D7F9769D-E1F7-457A-9EEB-1C88D3A41933}" srcOrd="1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3AAFFF4E-30DD-4EC4-AE60-6FD13F7254EB}" type="presOf" srcId="{05B95521-B517-4D3A-87D9-DAC22ED50989}" destId="{7B1EEC8E-DFDB-4767-9992-F50EDD4951F7}" srcOrd="0" destOrd="3" presId="urn:microsoft.com/office/officeart/2005/8/layout/cycle4"/>
    <dgm:cxn modelId="{98C91F6F-C95A-4286-A7FA-E1AF1144DCF0}" type="presOf" srcId="{4D4A6AEE-CA2D-4B49-91A2-9B24AF64738A}" destId="{2ECFF366-3DCD-4445-A0BF-E681AA2637BF}" srcOrd="0" destOrd="1" presId="urn:microsoft.com/office/officeart/2005/8/layout/cycle4"/>
    <dgm:cxn modelId="{8823F16F-992C-41AA-B494-412BB4D380A7}" srcId="{44BD4AC0-1024-45D3-AE6E-70AE9AB68832}" destId="{2C8A301B-2EE0-49F1-93C1-CEBD25DD7073}" srcOrd="1" destOrd="0" parTransId="{8B3D3766-25F7-4643-806F-2BB7A8EAF0AC}" sibTransId="{D8A83674-1AB0-4E39-9808-4644A4AC7A43}"/>
    <dgm:cxn modelId="{F387EA77-D44D-4EBB-A488-BE5392DF3A3E}" type="presOf" srcId="{CCE2BF74-87BB-4A35-A911-5E51278DDAA2}" destId="{1DE89986-AAC5-42FC-BDD2-2E8DE6867064}" srcOrd="0" destOrd="1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B701AE7F-4CDC-4A4D-A166-C8B8EB3A45EE}" type="presOf" srcId="{0AE6A977-59A3-4423-9D64-3613727BC7AA}" destId="{3697C8B3-BF7E-46ED-A4D3-4E32A9540A4C}" srcOrd="1" destOrd="2" presId="urn:microsoft.com/office/officeart/2005/8/layout/cycle4"/>
    <dgm:cxn modelId="{2CC94A85-4BFF-4B07-B00F-039D8BDC8762}" type="presOf" srcId="{7EFC073A-2A8E-454D-A3CB-2B215CB1C0E1}" destId="{2ECFF366-3DCD-4445-A0BF-E681AA2637BF}" srcOrd="0" destOrd="0" presId="urn:microsoft.com/office/officeart/2005/8/layout/cycle4"/>
    <dgm:cxn modelId="{84DC6D86-DE96-463A-8B4C-FE705B77ACED}" type="presOf" srcId="{2C8A301B-2EE0-49F1-93C1-CEBD25DD7073}" destId="{3697C8B3-BF7E-46ED-A4D3-4E32A9540A4C}" srcOrd="1" destOrd="1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D7B0B997-5AD9-42B0-8A19-96FE8F5CA330}" type="presOf" srcId="{C51AA384-51F0-43C6-99A2-AF64FB683377}" destId="{D7F9769D-E1F7-457A-9EEB-1C88D3A41933}" srcOrd="1" destOrd="3" presId="urn:microsoft.com/office/officeart/2005/8/layout/cycle4"/>
    <dgm:cxn modelId="{BAEB1698-E82C-4A7A-859B-AB64BFA7E080}" srcId="{44BD4AC0-1024-45D3-AE6E-70AE9AB68832}" destId="{205AB61C-4484-425E-B8BE-32EFABC8CCEE}" srcOrd="4" destOrd="0" parTransId="{B52D1491-2228-4C19-895B-B5269A5DA7A6}" sibTransId="{BD4825F5-B054-4B08-916D-19CF7E3A89A2}"/>
    <dgm:cxn modelId="{AFF87599-9C7F-4992-923E-AFE46F68F27D}" type="presOf" srcId="{C51AA384-51F0-43C6-99A2-AF64FB683377}" destId="{2ECFF366-3DCD-4445-A0BF-E681AA2637BF}" srcOrd="0" destOrd="3" presId="urn:microsoft.com/office/officeart/2005/8/layout/cycle4"/>
    <dgm:cxn modelId="{830ADAA0-82A6-4C44-B6DF-97B341425EF9}" type="presOf" srcId="{FF68BF66-7CBF-41A3-A3B5-5F000917EAD7}" destId="{F7C7EAC3-5DEB-4BF7-941D-EE98074AE8AE}" srcOrd="1" destOrd="1" presId="urn:microsoft.com/office/officeart/2005/8/layout/cycle4"/>
    <dgm:cxn modelId="{5D89F1A1-C40B-4750-907A-B6652F8574F6}" type="presOf" srcId="{CCE2BF74-87BB-4A35-A911-5E51278DDAA2}" destId="{AEF4198B-4774-4D33-A731-8CBCA8DF6F69}" srcOrd="1" destOrd="1" presId="urn:microsoft.com/office/officeart/2005/8/layout/cycle4"/>
    <dgm:cxn modelId="{9139A2A7-21B0-4DC2-87E9-1C263A289D58}" type="presOf" srcId="{1987CF8E-F6E9-47A8-AFAB-DFBA70A9FAA9}" destId="{2ECFF366-3DCD-4445-A0BF-E681AA2637BF}" srcOrd="0" destOrd="2" presId="urn:microsoft.com/office/officeart/2005/8/layout/cycle4"/>
    <dgm:cxn modelId="{FA3A53AB-6D9C-44B4-93B6-566E0C0C5F64}" srcId="{8B344E89-95C5-4C6F-A444-2EDEBB0AFC2F}" destId="{C51AA384-51F0-43C6-99A2-AF64FB683377}" srcOrd="3" destOrd="0" parTransId="{202B55BC-375B-458D-9584-52FFA719A46F}" sibTransId="{93FAD622-F250-4299-B1DD-0EC687D78A18}"/>
    <dgm:cxn modelId="{EAE46CAC-D9A5-4979-B0C1-1A9C045CA2B2}" srcId="{08B8C4EC-B7CD-4979-A956-94E548CCE2AA}" destId="{CCE2BF74-87BB-4A35-A911-5E51278DDAA2}" srcOrd="1" destOrd="0" parTransId="{60BA4D70-AC1E-4DDD-ABEF-84BBA59FC30F}" sibTransId="{369CADF0-F622-4782-B698-79A14D6A7274}"/>
    <dgm:cxn modelId="{81922CB8-A156-46B8-B8B8-3B45B3F499C1}" type="presOf" srcId="{0AE6A977-59A3-4423-9D64-3613727BC7AA}" destId="{7B1EEC8E-DFDB-4767-9992-F50EDD4951F7}" srcOrd="0" destOrd="2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70EEA0C7-0BC3-4049-8BCC-6D97001DBC4B}" srcId="{44BD4AC0-1024-45D3-AE6E-70AE9AB68832}" destId="{05B95521-B517-4D3A-87D9-DAC22ED50989}" srcOrd="3" destOrd="0" parTransId="{F38375CF-8705-40CC-8C1B-080B2D3151A1}" sibTransId="{1E48AE2A-4D85-4BA2-8DBE-F08CF8F47033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242F50CB-D959-4DA0-A39D-CFE9F87DA79D}" type="presOf" srcId="{205AB61C-4484-425E-B8BE-32EFABC8CCEE}" destId="{7B1EEC8E-DFDB-4767-9992-F50EDD4951F7}" srcOrd="0" destOrd="4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F1298E3-1A99-489F-8C50-16EBD44A59D1}" type="presOf" srcId="{BAAF27B3-01B7-409E-B3BB-3E54CF87A7C4}" destId="{2ECFF366-3DCD-4445-A0BF-E681AA2637BF}" srcOrd="0" destOrd="4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7477F8EE-7CFA-4C77-910F-C6D3F56AF51D}" type="presOf" srcId="{2C8A301B-2EE0-49F1-93C1-CEBD25DD7073}" destId="{7B1EEC8E-DFDB-4767-9992-F50EDD4951F7}" srcOrd="0" destOrd="1" presId="urn:microsoft.com/office/officeart/2005/8/layout/cycle4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Yatay geçiş kontenjanlarının Yüksek İhtisas Üniversitesi Yatay Geçiş Yönetmeliğine uygun olarak belirlendiğinin kontrol edilmesi. 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Kontenjanların doğru zamanda üniversite internet sayfasında ilanının kontrol edilmesi. 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Aday öğrencilerin yatay geçiş değerlendirmelerinin ilgili komisyon tarafından Yüksek İhtisas Üniversitesi Yatay Geçiş Yönergesine göre yapıldığının kontrol edilmesi. 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Aday öğrencilerin yatay geçiş değerlendirme sonuçlarının üniversitenin internet sayfasında duyurulmasının ve kontenjan -başvuru şartlarını sağlayan öğrenci sayısına göre yedek adayların ilan edildiğinin ve asıl adaylardan başvuru olmaması halinde sırayla yedeklerin çağırıldığının kontrol edilmesi. 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Yatay geçişi kabul edilen öğrencilerin, intibak işlemlerinin ve yeni durumlarının doğru zamanda Yükseköğretim öğrenci veri tabanına (YÖKSİS) işlendiğinin kontrol edilmesi.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Süreçte düzeltmeye/iyileştirmeye açık bir noktanın mevcudiyetinin kontrol edilmesi. 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Kontrol adımı çıktılarına göre varsa düzeltme/iyileştirme faaliyetlerinin uygulanması.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000" rIns="36000" bIns="108000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Belirlenen Kontenjanlara başvuruların alınması.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Başvurular alındıktan sonra ilgili değerlendirme, SHMYO Yatay Geçiş Komisyonu ve SHMYO Yönetim Kurulu tarafından, Yüksek İhtisas Üniversitesi Yatay Geçiş Yönergesine göre uygulanması.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Yatay geçiş için başvuran adayların değerlendirme sonuçları, Üniversitenin internet sayfasından ilan edilmesi.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Yatay geçişi kabul edilen öğrencilerin intibak programları SHMYO Muafiyet ve İntibak Komisyonu tarafından değerlendirilmesi.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Öğrencilerin yeni durumları kayıt işlemi tamamlanıp, geçiş ve intibak işlemlerinin kesinleşmesini takip eden 15 gün içinde Öğrenci İşleri Daire Başkanlığı tarafından Yükseköğretim öğrenci veri tabanına (YÖKSİS) işlenmesi.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0000" rIns="0" bIns="3600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Kurum içi yatay geçiş kontenjanlarının ÖSYM kılavuzunda öngörülen öğrenci kontenjanına göre SHMYO yönetim kurulu tarafından belirlenmesi. 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Kontenjanlar son başvurunun kabul edileceği günden en az 15 gün öncesinde üniversite internet sayfasında ilan edilmesi.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7557000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YATAY GEÇİŞ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263</Words>
  <Application>Microsoft Office PowerPoint</Application>
  <PresentationFormat>Geniş ekran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12</cp:revision>
  <dcterms:created xsi:type="dcterms:W3CDTF">2025-07-17T11:38:44Z</dcterms:created>
  <dcterms:modified xsi:type="dcterms:W3CDTF">2025-09-21T19:01:26Z</dcterms:modified>
</cp:coreProperties>
</file>