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100" dirty="0"/>
            <a:t>Uygun bulunan dersler, ilgili programın danışmanlığında Yüksekokul Kurulu’nda görüşülüp SHMYO Yüksekokul Kurul sonrası değişiklik yapılacak dersler oy birliği ile kabul edilmesi.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324000" rIns="0" bIns="36000"/>
        <a:lstStyle/>
        <a:p>
          <a:pPr algn="just"/>
          <a:r>
            <a:rPr lang="tr-TR" sz="1300" dirty="0"/>
            <a:t>Akademik yarıyıl öncesinde adında veya içeriğinde değişiklik yapılması planlanan dersler, ilgili öğretim elemanları tarafından program bazında belirlenmesi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00" dirty="0"/>
            <a:t>Öğrencilerin kazanması gereken mesleki bilgi ve beceri gereksinimleri göz önüne alınarak ders değişiklikleri yapılması gerekliliğinin belirlenmesi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E57ADE6F-44D5-40BB-A113-BD5CC65E0015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Dönem sonunda yapılan toplantılarda, değişiklik yapılan derslerin etkinliği öğretim elemanlarınca görüşülmesi. </a:t>
          </a:r>
        </a:p>
      </dgm:t>
    </dgm:pt>
    <dgm:pt modelId="{6D3D4857-F5A1-446D-BB24-0B09325D162C}" type="parTrans" cxnId="{2AEC4024-990F-483F-98C7-942222E6149F}">
      <dgm:prSet/>
      <dgm:spPr/>
      <dgm:t>
        <a:bodyPr/>
        <a:lstStyle/>
        <a:p>
          <a:endParaRPr lang="tr-TR"/>
        </a:p>
      </dgm:t>
    </dgm:pt>
    <dgm:pt modelId="{08E71990-BB91-4772-B1B6-10C989846340}" type="sibTrans" cxnId="{2AEC4024-990F-483F-98C7-942222E6149F}">
      <dgm:prSet/>
      <dgm:spPr/>
      <dgm:t>
        <a:bodyPr/>
        <a:lstStyle/>
        <a:p>
          <a:endParaRPr lang="tr-TR"/>
        </a:p>
      </dgm:t>
    </dgm:pt>
    <dgm:pt modelId="{56720105-B043-42AB-BA8B-75C08DDD7A09}">
      <dgm:prSet phldrT="[Metin]" custT="1"/>
      <dgm:spPr/>
      <dgm:t>
        <a:bodyPr lIns="0" tIns="324000" rIns="0" bIns="36000"/>
        <a:lstStyle/>
        <a:p>
          <a:pPr algn="just"/>
          <a:r>
            <a:rPr lang="tr-TR" sz="1300" dirty="0"/>
            <a:t>SHMYO Yüksekokul Kurulu’nda değişiklik yapılması düşünülen derslerin görüşülmesi.</a:t>
          </a:r>
        </a:p>
      </dgm:t>
    </dgm:pt>
    <dgm:pt modelId="{F7904ECA-D3FF-45E4-A4C3-37DD612AAAB0}" type="parTrans" cxnId="{4961A587-A8CD-4830-86E4-5E2686B52161}">
      <dgm:prSet/>
      <dgm:spPr/>
      <dgm:t>
        <a:bodyPr/>
        <a:lstStyle/>
        <a:p>
          <a:endParaRPr lang="tr-TR"/>
        </a:p>
      </dgm:t>
    </dgm:pt>
    <dgm:pt modelId="{E619D2E1-1174-4BF6-A47D-5D8DFB481432}" type="sibTrans" cxnId="{4961A587-A8CD-4830-86E4-5E2686B52161}">
      <dgm:prSet/>
      <dgm:spPr/>
      <dgm:t>
        <a:bodyPr/>
        <a:lstStyle/>
        <a:p>
          <a:endParaRPr lang="tr-TR"/>
        </a:p>
      </dgm:t>
    </dgm:pt>
    <dgm:pt modelId="{467A0ED4-ACBE-410A-9B23-6412D702C6CA}">
      <dgm:prSet phldrT="[Metin]" custT="1"/>
      <dgm:spPr/>
      <dgm:t>
        <a:bodyPr lIns="0" tIns="324000" rIns="0" bIns="36000"/>
        <a:lstStyle/>
        <a:p>
          <a:pPr algn="just"/>
          <a:r>
            <a:rPr lang="tr-TR" sz="1300" dirty="0"/>
            <a:t>Belirlenen değişiklik yapılacak dersler ilgili programın danışmanlığında SHMYO Yüksekokul Kurulu’na sunulması</a:t>
          </a:r>
        </a:p>
      </dgm:t>
    </dgm:pt>
    <dgm:pt modelId="{781A2325-0538-430A-9DD5-68E0874266DD}" type="parTrans" cxnId="{38243EC0-7553-4F43-AF0E-343BE09A9698}">
      <dgm:prSet/>
      <dgm:spPr/>
      <dgm:t>
        <a:bodyPr/>
        <a:lstStyle/>
        <a:p>
          <a:endParaRPr lang="tr-TR"/>
        </a:p>
      </dgm:t>
    </dgm:pt>
    <dgm:pt modelId="{70408641-BB05-49C2-9F04-232CFFB3EF40}" type="sibTrans" cxnId="{38243EC0-7553-4F43-AF0E-343BE09A9698}">
      <dgm:prSet/>
      <dgm:spPr/>
      <dgm:t>
        <a:bodyPr/>
        <a:lstStyle/>
        <a:p>
          <a:endParaRPr lang="tr-TR"/>
        </a:p>
      </dgm:t>
    </dgm:pt>
    <dgm:pt modelId="{C3EC0B3C-D210-4EB6-915F-C09EEE9200E7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100" dirty="0"/>
            <a:t>Yüksekokul Kurulu’nda uygunluğu oy birliği ile kabul edilen derslerin Senato’ya sunulması</a:t>
          </a:r>
        </a:p>
      </dgm:t>
    </dgm:pt>
    <dgm:pt modelId="{3DD45920-71ED-4603-9B3F-46CBC212E1A0}" type="parTrans" cxnId="{EE7D8D34-5B73-44FF-815A-1BAB59EE8D95}">
      <dgm:prSet/>
      <dgm:spPr/>
      <dgm:t>
        <a:bodyPr/>
        <a:lstStyle/>
        <a:p>
          <a:endParaRPr lang="tr-TR"/>
        </a:p>
      </dgm:t>
    </dgm:pt>
    <dgm:pt modelId="{7D625282-3F48-4A5A-888E-BA5640C8C2EC}" type="sibTrans" cxnId="{EE7D8D34-5B73-44FF-815A-1BAB59EE8D95}">
      <dgm:prSet/>
      <dgm:spPr/>
      <dgm:t>
        <a:bodyPr/>
        <a:lstStyle/>
        <a:p>
          <a:endParaRPr lang="tr-TR"/>
        </a:p>
      </dgm:t>
    </dgm:pt>
    <dgm:pt modelId="{BCAC05CA-A132-4F3C-92A3-6D096208A555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100" dirty="0"/>
            <a:t>Güncellenen dersin son hali Öğrenci İşleri Daire Başkanlığı’na yollanarak gerekli düzenlemenin yapılması. </a:t>
          </a:r>
        </a:p>
      </dgm:t>
    </dgm:pt>
    <dgm:pt modelId="{44E8CACC-8C96-4E4C-861F-55363842B510}" type="parTrans" cxnId="{5279DC8D-A129-4E53-A61A-09797A997464}">
      <dgm:prSet/>
      <dgm:spPr/>
      <dgm:t>
        <a:bodyPr/>
        <a:lstStyle/>
        <a:p>
          <a:endParaRPr lang="tr-TR"/>
        </a:p>
      </dgm:t>
    </dgm:pt>
    <dgm:pt modelId="{EB05C8B3-85EE-4920-B75D-3522E4500682}" type="sibTrans" cxnId="{5279DC8D-A129-4E53-A61A-09797A997464}">
      <dgm:prSet/>
      <dgm:spPr/>
      <dgm:t>
        <a:bodyPr/>
        <a:lstStyle/>
        <a:p>
          <a:endParaRPr lang="tr-TR"/>
        </a:p>
      </dgm:t>
    </dgm:pt>
    <dgm:pt modelId="{75D61516-426A-40EA-BCE1-DB6289570DFF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100" dirty="0"/>
            <a:t>Üniversite Senatosu’nda görüşülen ve değiştirilmesi uygun olan dersler ilgili programda güncellenmesi. </a:t>
          </a:r>
        </a:p>
      </dgm:t>
    </dgm:pt>
    <dgm:pt modelId="{3F6F7CEA-5AAE-491F-8C13-B65D4185FD8B}" type="parTrans" cxnId="{B54E8D16-B946-4F75-9903-80350E07E2CB}">
      <dgm:prSet/>
      <dgm:spPr/>
      <dgm:t>
        <a:bodyPr/>
        <a:lstStyle/>
        <a:p>
          <a:endParaRPr lang="tr-TR"/>
        </a:p>
      </dgm:t>
    </dgm:pt>
    <dgm:pt modelId="{EE8BE585-65D0-4ED3-BFC1-CEF69D6E8095}" type="sibTrans" cxnId="{B54E8D16-B946-4F75-9903-80350E07E2CB}">
      <dgm:prSet/>
      <dgm:spPr/>
      <dgm:t>
        <a:bodyPr/>
        <a:lstStyle/>
        <a:p>
          <a:endParaRPr lang="tr-TR"/>
        </a:p>
      </dgm:t>
    </dgm:pt>
    <dgm:pt modelId="{69DD2B3E-009B-4B62-872D-3825A4FD6C6F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100" dirty="0"/>
            <a:t>Güncellenen dersin son hali Bilgi İşlem Daire Başkanlığı’na yollanarak üniversite web sayfasında gerekli değişimin yapılması ve öğrencilere duyurulması.</a:t>
          </a:r>
        </a:p>
      </dgm:t>
    </dgm:pt>
    <dgm:pt modelId="{DBD3B7AA-97BA-465B-B3C4-D5D4CE110644}" type="parTrans" cxnId="{55D86C7E-6418-49EC-9D98-239A5BAC9DF7}">
      <dgm:prSet/>
      <dgm:spPr/>
      <dgm:t>
        <a:bodyPr/>
        <a:lstStyle/>
        <a:p>
          <a:endParaRPr lang="tr-TR"/>
        </a:p>
      </dgm:t>
    </dgm:pt>
    <dgm:pt modelId="{EFF29A97-B6D9-461B-A377-614D3F0790B3}" type="sibTrans" cxnId="{55D86C7E-6418-49EC-9D98-239A5BAC9DF7}">
      <dgm:prSet/>
      <dgm:spPr/>
      <dgm:t>
        <a:bodyPr/>
        <a:lstStyle/>
        <a:p>
          <a:endParaRPr lang="tr-TR"/>
        </a:p>
      </dgm:t>
    </dgm:pt>
    <dgm:pt modelId="{836FB2D9-D7E3-44B0-A063-FE9F195A2556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Olumsuz geri-dönüş alınan derslerle ilgili iyileştirme çalışmalarının yapılması. </a:t>
          </a:r>
        </a:p>
      </dgm:t>
    </dgm:pt>
    <dgm:pt modelId="{BEACDEA0-26CC-4EBC-9D3F-7BB3A8ABF091}" type="parTrans" cxnId="{671E1328-6621-42DF-B802-A658B02811F2}">
      <dgm:prSet/>
      <dgm:spPr/>
      <dgm:t>
        <a:bodyPr/>
        <a:lstStyle/>
        <a:p>
          <a:endParaRPr lang="tr-TR"/>
        </a:p>
      </dgm:t>
    </dgm:pt>
    <dgm:pt modelId="{D4D0CF91-A3C7-4B28-BA6B-04EF3E07D239}" type="sibTrans" cxnId="{671E1328-6621-42DF-B802-A658B02811F2}">
      <dgm:prSet/>
      <dgm:spPr/>
      <dgm:t>
        <a:bodyPr/>
        <a:lstStyle/>
        <a:p>
          <a:endParaRPr lang="tr-TR"/>
        </a:p>
      </dgm:t>
    </dgm:pt>
    <dgm:pt modelId="{A814446B-5485-48CF-91F6-4521C6DFED90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Bir önceki yıla göre değişen ders sonrasında öğrenci ders başarı istatistiklerinin kontrol edilmesi.</a:t>
          </a:r>
        </a:p>
      </dgm:t>
    </dgm:pt>
    <dgm:pt modelId="{1637B1E9-FF68-4CC4-AE18-17F24C4430A5}" type="parTrans" cxnId="{E87CA975-2DCF-4444-BF9A-CCA189175BCA}">
      <dgm:prSet/>
      <dgm:spPr/>
      <dgm:t>
        <a:bodyPr/>
        <a:lstStyle/>
        <a:p>
          <a:endParaRPr lang="tr-TR"/>
        </a:p>
      </dgm:t>
    </dgm:pt>
    <dgm:pt modelId="{40D63E8C-2313-4FDA-BCCC-D48388B190B1}" type="sibTrans" cxnId="{E87CA975-2DCF-4444-BF9A-CCA189175BCA}">
      <dgm:prSet/>
      <dgm:spPr/>
      <dgm:t>
        <a:bodyPr/>
        <a:lstStyle/>
        <a:p>
          <a:endParaRPr lang="tr-TR"/>
        </a:p>
      </dgm:t>
    </dgm:pt>
    <dgm:pt modelId="{1A142685-25E2-4BA3-B4C1-827FF8C3FE91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Değişiklik yapılan dersler ile ilgili öğrencilerden gelen geri-dönüşlerin değerlendirilmesi. </a:t>
          </a:r>
        </a:p>
      </dgm:t>
    </dgm:pt>
    <dgm:pt modelId="{428F1DA9-6EB8-4A3C-92CE-40C5F099DCEB}" type="parTrans" cxnId="{DAF22676-9DB2-4E4C-99B2-8739DE29421A}">
      <dgm:prSet/>
      <dgm:spPr/>
      <dgm:t>
        <a:bodyPr/>
        <a:lstStyle/>
        <a:p>
          <a:endParaRPr lang="tr-TR"/>
        </a:p>
      </dgm:t>
    </dgm:pt>
    <dgm:pt modelId="{03014245-F8AB-42F2-8A81-D36E06027043}" type="sibTrans" cxnId="{DAF22676-9DB2-4E4C-99B2-8739DE29421A}">
      <dgm:prSet/>
      <dgm:spPr/>
      <dgm:t>
        <a:bodyPr/>
        <a:lstStyle/>
        <a:p>
          <a:endParaRPr lang="tr-TR"/>
        </a:p>
      </dgm:t>
    </dgm:pt>
    <dgm:pt modelId="{6AAFF20E-0B17-4140-B00F-3461B8CFB1B3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00" dirty="0"/>
            <a:t>Ders değişiklikleri yapılırken, Türkiye Yükseköğretim Yeterlilikleri Çerçevesi (TYYÇ) ve ilgili bölümlerin YÖK Ulusal Çekirdek Eğitim Programları tarafından ortaya konan ulusal alan yeterlilikleri gözetilerek düzenlene ve gerekli iyileştirmelerin yapılması.</a:t>
          </a:r>
        </a:p>
      </dgm:t>
    </dgm:pt>
    <dgm:pt modelId="{5BD7C8A1-10BC-42F5-871D-FDC198153109}" type="parTrans" cxnId="{7D580129-EC00-4939-A37F-999C395B5989}">
      <dgm:prSet/>
      <dgm:spPr/>
      <dgm:t>
        <a:bodyPr/>
        <a:lstStyle/>
        <a:p>
          <a:endParaRPr lang="tr-TR"/>
        </a:p>
      </dgm:t>
    </dgm:pt>
    <dgm:pt modelId="{C8499C7D-8F55-459E-A3D9-9B16E080434C}" type="sibTrans" cxnId="{7D580129-EC00-4939-A37F-999C395B5989}">
      <dgm:prSet/>
      <dgm:spPr/>
      <dgm:t>
        <a:bodyPr/>
        <a:lstStyle/>
        <a:p>
          <a:endParaRPr lang="tr-TR"/>
        </a:p>
      </dgm:t>
    </dgm:pt>
    <dgm:pt modelId="{6BC94C40-B30C-40E3-BDBF-878CE9A0EBD5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00" dirty="0"/>
            <a:t>Programların tasarımında iç paydaşlar olan öğrenciler taleplerini ileterek derslerin geliştirilmesi ve seçmeli derslerin açılması, ders işleyişinin farklılaştırılması gibi konularda katkıda bulunmalarının sağlanması. </a:t>
          </a:r>
        </a:p>
      </dgm:t>
    </dgm:pt>
    <dgm:pt modelId="{122B2341-1718-4C18-AAFF-8A7A551B0C57}" type="parTrans" cxnId="{A468E954-F011-46D8-8EDE-72DE36D8EB6F}">
      <dgm:prSet/>
      <dgm:spPr/>
      <dgm:t>
        <a:bodyPr/>
        <a:lstStyle/>
        <a:p>
          <a:endParaRPr lang="tr-TR"/>
        </a:p>
      </dgm:t>
    </dgm:pt>
    <dgm:pt modelId="{2A81AB2E-8C80-4F17-AF0C-92E5E2C8D056}" type="sibTrans" cxnId="{A468E954-F011-46D8-8EDE-72DE36D8EB6F}">
      <dgm:prSet/>
      <dgm:spPr/>
      <dgm:t>
        <a:bodyPr/>
        <a:lstStyle/>
        <a:p>
          <a:endParaRPr lang="tr-TR"/>
        </a:p>
      </dgm:t>
    </dgm:pt>
    <dgm:pt modelId="{18782228-9008-4A92-8F0A-64427DDAC72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00" dirty="0"/>
            <a:t>Ayrıca öğretim elemanlarının da müfredatın belirlenmesi noktasında aktif rol üstlenmesi.</a:t>
          </a:r>
        </a:p>
      </dgm:t>
    </dgm:pt>
    <dgm:pt modelId="{8075889A-AFD6-4513-9C0F-F31356AA4423}" type="parTrans" cxnId="{5091957D-F97F-460D-99E6-0BB7CEBF1AE8}">
      <dgm:prSet/>
      <dgm:spPr/>
      <dgm:t>
        <a:bodyPr/>
        <a:lstStyle/>
        <a:p>
          <a:endParaRPr lang="tr-TR"/>
        </a:p>
      </dgm:t>
    </dgm:pt>
    <dgm:pt modelId="{04971CBE-BB82-43B2-A2E0-7A983B4BCA70}" type="sibTrans" cxnId="{5091957D-F97F-460D-99E6-0BB7CEBF1AE8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3244C10A-8FEC-41AC-9A66-6311E1502C09}" type="presOf" srcId="{6AAFF20E-0B17-4140-B00F-3461B8CFB1B3}" destId="{AC8EC65D-00CB-40C2-ACA3-CD7A91B729C8}" srcOrd="0" destOrd="1" presId="urn:microsoft.com/office/officeart/2005/8/layout/cycle4"/>
    <dgm:cxn modelId="{9D66DE0D-63EF-4369-8425-FEB6770171FB}" type="presOf" srcId="{1A142685-25E2-4BA3-B4C1-827FF8C3FE91}" destId="{2ECFF366-3DCD-4445-A0BF-E681AA2637BF}" srcOrd="0" destOrd="1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46F5A812-C1AE-4F28-96E9-82D25979AE4F}" type="presOf" srcId="{836FB2D9-D7E3-44B0-A063-FE9F195A2556}" destId="{2ECFF366-3DCD-4445-A0BF-E681AA2637BF}" srcOrd="0" destOrd="2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B54E8D16-B946-4F75-9903-80350E07E2CB}" srcId="{44BD4AC0-1024-45D3-AE6E-70AE9AB68832}" destId="{75D61516-426A-40EA-BCE1-DB6289570DFF}" srcOrd="2" destOrd="0" parTransId="{3F6F7CEA-5AAE-491F-8C13-B65D4185FD8B}" sibTransId="{EE8BE585-65D0-4ED3-BFC1-CEF69D6E8095}"/>
    <dgm:cxn modelId="{2AEC4024-990F-483F-98C7-942222E6149F}" srcId="{8B344E89-95C5-4C6F-A444-2EDEBB0AFC2F}" destId="{E57ADE6F-44D5-40BB-A113-BD5CC65E0015}" srcOrd="0" destOrd="0" parTransId="{6D3D4857-F5A1-446D-BB24-0B09325D162C}" sibTransId="{08E71990-BB91-4772-B1B6-10C989846340}"/>
    <dgm:cxn modelId="{671E1328-6621-42DF-B802-A658B02811F2}" srcId="{8B344E89-95C5-4C6F-A444-2EDEBB0AFC2F}" destId="{836FB2D9-D7E3-44B0-A063-FE9F195A2556}" srcOrd="2" destOrd="0" parTransId="{BEACDEA0-26CC-4EBC-9D3F-7BB3A8ABF091}" sibTransId="{D4D0CF91-A3C7-4B28-BA6B-04EF3E07D239}"/>
    <dgm:cxn modelId="{AEBCFC28-091F-4F01-8AD8-CCB5C7C93C31}" type="presOf" srcId="{C3EC0B3C-D210-4EB6-915F-C09EEE9200E7}" destId="{7B1EEC8E-DFDB-4767-9992-F50EDD4951F7}" srcOrd="0" destOrd="1" presId="urn:microsoft.com/office/officeart/2005/8/layout/cycle4"/>
    <dgm:cxn modelId="{7D580129-EC00-4939-A37F-999C395B5989}" srcId="{91D09109-2420-4AA8-A9B2-39466C773A4C}" destId="{6AAFF20E-0B17-4140-B00F-3461B8CFB1B3}" srcOrd="1" destOrd="0" parTransId="{5BD7C8A1-10BC-42F5-871D-FDC198153109}" sibTransId="{C8499C7D-8F55-459E-A3D9-9B16E080434C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EE7D8D34-5B73-44FF-815A-1BAB59EE8D95}" srcId="{44BD4AC0-1024-45D3-AE6E-70AE9AB68832}" destId="{C3EC0B3C-D210-4EB6-915F-C09EEE9200E7}" srcOrd="1" destOrd="0" parTransId="{3DD45920-71ED-4603-9B3F-46CBC212E1A0}" sibTransId="{7D625282-3F48-4A5A-888E-BA5640C8C2EC}"/>
    <dgm:cxn modelId="{ABCE3A37-6A89-4DD6-A9D4-33137A1D9AA8}" type="presOf" srcId="{836FB2D9-D7E3-44B0-A063-FE9F195A2556}" destId="{D7F9769D-E1F7-457A-9EEB-1C88D3A41933}" srcOrd="1" destOrd="2" presId="urn:microsoft.com/office/officeart/2005/8/layout/cycle4"/>
    <dgm:cxn modelId="{EE17E93A-355F-4497-B13A-BE3A0CFB3044}" type="presOf" srcId="{6BC94C40-B30C-40E3-BDBF-878CE9A0EBD5}" destId="{AC8EC65D-00CB-40C2-ACA3-CD7A91B729C8}" srcOrd="0" destOrd="2" presId="urn:microsoft.com/office/officeart/2005/8/layout/cycle4"/>
    <dgm:cxn modelId="{6F71C93C-ED7C-432F-874A-88A9C088EBD7}" type="presOf" srcId="{467A0ED4-ACBE-410A-9B23-6412D702C6CA}" destId="{AEF4198B-4774-4D33-A731-8CBCA8DF6F69}" srcOrd="1" destOrd="1" presId="urn:microsoft.com/office/officeart/2005/8/layout/cycle4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1728CD61-E6A3-4464-BED1-6D5D589AB0C6}" type="presOf" srcId="{69DD2B3E-009B-4B62-872D-3825A4FD6C6F}" destId="{7B1EEC8E-DFDB-4767-9992-F50EDD4951F7}" srcOrd="0" destOrd="4" presId="urn:microsoft.com/office/officeart/2005/8/layout/cycle4"/>
    <dgm:cxn modelId="{9D77D843-7540-4855-8078-614490180A5F}" type="presOf" srcId="{C3EC0B3C-D210-4EB6-915F-C09EEE9200E7}" destId="{3697C8B3-BF7E-46ED-A4D3-4E32A9540A4C}" srcOrd="1" destOrd="1" presId="urn:microsoft.com/office/officeart/2005/8/layout/cycle4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B44DE745-B9F3-45E6-84A4-BA10BAC3B662}" type="presOf" srcId="{E57ADE6F-44D5-40BB-A113-BD5CC65E0015}" destId="{D7F9769D-E1F7-457A-9EEB-1C88D3A41933}" srcOrd="1" destOrd="0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F0E2F548-3E06-4EC2-BD06-B9067724FD27}" type="presOf" srcId="{56720105-B043-42AB-BA8B-75C08DDD7A09}" destId="{1DE89986-AAC5-42FC-BDD2-2E8DE6867064}" srcOrd="0" destOrd="2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87862C4D-17DC-471A-B1CF-973F6E51AE37}" type="presOf" srcId="{6BC94C40-B30C-40E3-BDBF-878CE9A0EBD5}" destId="{F7C7EAC3-5DEB-4BF7-941D-EE98074AE8AE}" srcOrd="1" destOrd="2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D41C0C74-6681-4239-ACE7-CAF8FD8C5462}" type="presOf" srcId="{A814446B-5485-48CF-91F6-4521C6DFED90}" destId="{2ECFF366-3DCD-4445-A0BF-E681AA2637BF}" srcOrd="0" destOrd="3" presId="urn:microsoft.com/office/officeart/2005/8/layout/cycle4"/>
    <dgm:cxn modelId="{A468E954-F011-46D8-8EDE-72DE36D8EB6F}" srcId="{91D09109-2420-4AA8-A9B2-39466C773A4C}" destId="{6BC94C40-B30C-40E3-BDBF-878CE9A0EBD5}" srcOrd="2" destOrd="0" parTransId="{122B2341-1718-4C18-AAFF-8A7A551B0C57}" sibTransId="{2A81AB2E-8C80-4F17-AF0C-92E5E2C8D056}"/>
    <dgm:cxn modelId="{E87CA975-2DCF-4444-BF9A-CCA189175BCA}" srcId="{8B344E89-95C5-4C6F-A444-2EDEBB0AFC2F}" destId="{A814446B-5485-48CF-91F6-4521C6DFED90}" srcOrd="3" destOrd="0" parTransId="{1637B1E9-FF68-4CC4-AE18-17F24C4430A5}" sibTransId="{40D63E8C-2313-4FDA-BCCC-D48388B190B1}"/>
    <dgm:cxn modelId="{DAF22676-9DB2-4E4C-99B2-8739DE29421A}" srcId="{8B344E89-95C5-4C6F-A444-2EDEBB0AFC2F}" destId="{1A142685-25E2-4BA3-B4C1-827FF8C3FE91}" srcOrd="1" destOrd="0" parTransId="{428F1DA9-6EB8-4A3C-92CE-40C5F099DCEB}" sibTransId="{03014245-F8AB-42F2-8A81-D36E06027043}"/>
    <dgm:cxn modelId="{5091957D-F97F-460D-99E6-0BB7CEBF1AE8}" srcId="{91D09109-2420-4AA8-A9B2-39466C773A4C}" destId="{18782228-9008-4A92-8F0A-64427DDAC720}" srcOrd="3" destOrd="0" parTransId="{8075889A-AFD6-4513-9C0F-F31356AA4423}" sibTransId="{04971CBE-BB82-43B2-A2E0-7A983B4BCA70}"/>
    <dgm:cxn modelId="{55D86C7E-6418-49EC-9D98-239A5BAC9DF7}" srcId="{44BD4AC0-1024-45D3-AE6E-70AE9AB68832}" destId="{69DD2B3E-009B-4B62-872D-3825A4FD6C6F}" srcOrd="4" destOrd="0" parTransId="{DBD3B7AA-97BA-465B-B3C4-D5D4CE110644}" sibTransId="{EFF29A97-B6D9-461B-A377-614D3F0790B3}"/>
    <dgm:cxn modelId="{95DE117F-D332-497A-9CA7-7E562D4CCC57}" type="presOf" srcId="{69DD2B3E-009B-4B62-872D-3825A4FD6C6F}" destId="{3697C8B3-BF7E-46ED-A4D3-4E32A9540A4C}" srcOrd="1" destOrd="4" presId="urn:microsoft.com/office/officeart/2005/8/layout/cycle4"/>
    <dgm:cxn modelId="{4961A587-A8CD-4830-86E4-5E2686B52161}" srcId="{08B8C4EC-B7CD-4979-A956-94E548CCE2AA}" destId="{56720105-B043-42AB-BA8B-75C08DDD7A09}" srcOrd="2" destOrd="0" parTransId="{F7904ECA-D3FF-45E4-A4C3-37DD612AAAB0}" sibTransId="{E619D2E1-1174-4BF6-A47D-5D8DFB481432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5279DC8D-A129-4E53-A61A-09797A997464}" srcId="{44BD4AC0-1024-45D3-AE6E-70AE9AB68832}" destId="{BCAC05CA-A132-4F3C-92A3-6D096208A555}" srcOrd="3" destOrd="0" parTransId="{44E8CACC-8C96-4E4C-861F-55363842B510}" sibTransId="{EB05C8B3-85EE-4920-B75D-3522E4500682}"/>
    <dgm:cxn modelId="{24D01195-75BB-4AF7-A489-C6E78C356263}" type="presOf" srcId="{18782228-9008-4A92-8F0A-64427DDAC720}" destId="{F7C7EAC3-5DEB-4BF7-941D-EE98074AE8AE}" srcOrd="1" destOrd="3" presId="urn:microsoft.com/office/officeart/2005/8/layout/cycle4"/>
    <dgm:cxn modelId="{F351BA9A-8503-466C-BBDC-CF8011011780}" type="presOf" srcId="{BCAC05CA-A132-4F3C-92A3-6D096208A555}" destId="{3697C8B3-BF7E-46ED-A4D3-4E32A9540A4C}" srcOrd="1" destOrd="3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D676C2BE-6B09-40CD-A5AD-3D35AF09E9C0}" type="presOf" srcId="{56720105-B043-42AB-BA8B-75C08DDD7A09}" destId="{AEF4198B-4774-4D33-A731-8CBCA8DF6F69}" srcOrd="1" destOrd="2" presId="urn:microsoft.com/office/officeart/2005/8/layout/cycle4"/>
    <dgm:cxn modelId="{193E1ABF-601C-427B-900A-95A0F1DFBD73}" type="presOf" srcId="{BCAC05CA-A132-4F3C-92A3-6D096208A555}" destId="{7B1EEC8E-DFDB-4767-9992-F50EDD4951F7}" srcOrd="0" destOrd="3" presId="urn:microsoft.com/office/officeart/2005/8/layout/cycle4"/>
    <dgm:cxn modelId="{38243EC0-7553-4F43-AF0E-343BE09A9698}" srcId="{08B8C4EC-B7CD-4979-A956-94E548CCE2AA}" destId="{467A0ED4-ACBE-410A-9B23-6412D702C6CA}" srcOrd="1" destOrd="0" parTransId="{781A2325-0538-430A-9DD5-68E0874266DD}" sibTransId="{70408641-BB05-49C2-9F04-232CFFB3EF40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DD0C66CB-A557-45B9-BA1D-D16D0DBF9B34}" type="presOf" srcId="{18782228-9008-4A92-8F0A-64427DDAC720}" destId="{AC8EC65D-00CB-40C2-ACA3-CD7A91B729C8}" srcOrd="0" destOrd="3" presId="urn:microsoft.com/office/officeart/2005/8/layout/cycle4"/>
    <dgm:cxn modelId="{86DD5CD1-1102-4CC3-B795-A035CB9E0883}" type="presOf" srcId="{467A0ED4-ACBE-410A-9B23-6412D702C6CA}" destId="{1DE89986-AAC5-42FC-BDD2-2E8DE6867064}" srcOrd="0" destOrd="1" presId="urn:microsoft.com/office/officeart/2005/8/layout/cycle4"/>
    <dgm:cxn modelId="{6D0AA6D6-17C6-4B75-94B4-C707ED49DA64}" type="presOf" srcId="{1A142685-25E2-4BA3-B4C1-827FF8C3FE91}" destId="{D7F9769D-E1F7-457A-9EEB-1C88D3A41933}" srcOrd="1" destOrd="1" presId="urn:microsoft.com/office/officeart/2005/8/layout/cycle4"/>
    <dgm:cxn modelId="{5F6B42DA-D8A4-4978-96F1-0FA3DA49EA15}" type="presOf" srcId="{75D61516-426A-40EA-BCE1-DB6289570DFF}" destId="{7B1EEC8E-DFDB-4767-9992-F50EDD4951F7}" srcOrd="0" destOrd="2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9B1C3E1-4BA6-4428-9678-42B42B8AE71E}" type="presOf" srcId="{E57ADE6F-44D5-40BB-A113-BD5CC65E0015}" destId="{2ECFF366-3DCD-4445-A0BF-E681AA2637BF}" srcOrd="0" destOrd="0" presId="urn:microsoft.com/office/officeart/2005/8/layout/cycle4"/>
    <dgm:cxn modelId="{2D892EE4-3CC0-4081-83A4-B41BC616A40A}" type="presOf" srcId="{6AAFF20E-0B17-4140-B00F-3461B8CFB1B3}" destId="{F7C7EAC3-5DEB-4BF7-941D-EE98074AE8AE}" srcOrd="1" destOrd="1" presId="urn:microsoft.com/office/officeart/2005/8/layout/cycle4"/>
    <dgm:cxn modelId="{943D42E9-30C9-4A17-BEA7-8325D3D9DAF8}" type="presOf" srcId="{75D61516-426A-40EA-BCE1-DB6289570DFF}" destId="{3697C8B3-BF7E-46ED-A4D3-4E32A9540A4C}" srcOrd="1" destOrd="2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9EF44EEF-061E-49F3-9151-99D62259BC68}" type="presOf" srcId="{A814446B-5485-48CF-91F6-4521C6DFED90}" destId="{D7F9769D-E1F7-457A-9EEB-1C88D3A41933}" srcOrd="1" destOrd="3" presId="urn:microsoft.com/office/officeart/2005/8/layout/cycle4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Dönem sonunda yapılan toplantılarda, değişiklik yapılan derslerin etkinliği öğretim elemanlarınca görüşülmesi.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Değişiklik yapılan dersler ile ilgili öğrencilerden gelen geri-dönüşlerin değerlendirilmesi.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Olumsuz geri-dönüş alınan derslerle ilgili iyileştirme çalışmalarının yapılması.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Bir önceki yıla göre değişen ders sonrasında öğrenci ders başarı istatistiklerinin kontrol edilmesi.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Öğrencilerin kazanması gereken mesleki bilgi ve beceri gereksinimleri göz önüne alınarak ders değişiklikleri yapılması gerekliliğinin belirlenmesi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Ders değişiklikleri yapılırken, Türkiye Yükseköğretim Yeterlilikleri Çerçevesi (TYYÇ) ve ilgili bölümlerin YÖK Ulusal Çekirdek Eğitim Programları tarafından ortaya konan ulusal alan yeterlilikleri gözetilerek düzenlene ve gerekli iyileştirmelerin yapılması.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Programların tasarımında iç paydaşlar olan öğrenciler taleplerini ileterek derslerin geliştirilmesi ve seçmeli derslerin açılması, ders işleyişinin farklılaştırılması gibi konularda katkıda bulunmalarının sağlanması.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Ayrıca öğretim elemanlarının da müfredatın belirlenmesi noktasında aktif rol üstlenmesi.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4000" rIns="36000" bIns="108000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Uygun bulunan dersler, ilgili programın danışmanlığında Yüksekokul Kurulu’nda görüşülüp SHMYO Yüksekokul Kurul sonrası değişiklik yapılacak dersler oy birliği ile kabul edilmesi.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Yüksekokul Kurulu’nda uygunluğu oy birliği ile kabul edilen derslerin Senato’ya sunulması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Üniversite Senatosu’nda görüşülen ve değiştirilmesi uygun olan dersler ilgili programda güncellenmesi.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Güncellenen dersin son hali Öğrenci İşleri Daire Başkanlığı’na yollanarak gerekli düzenlemenin yapılması. </a:t>
          </a: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Güncellenen dersin son hali Bilgi İşlem Daire Başkanlığı’na yollanarak üniversite web sayfasında gerekli değişimin yapılması ve öğrencilere duyurulması.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24000" rIns="0" bIns="36000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Akademik yarıyıl öncesinde adında veya içeriğinde değişiklik yapılması planlanan dersler, ilgili öğretim elemanları tarafından program bazında belirlenmesi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Belirlenen değişiklik yapılacak dersler ilgili programın danışmanlığında SHMYO Yüksekokul Kurulu’na sunulması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SHMYO Yüksekokul Kurulu’nda değişiklik yapılması düşünülen derslerin görüşülmesi.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240091168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DERS GÜNCELLEME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259</Words>
  <Application>Microsoft Office PowerPoint</Application>
  <PresentationFormat>Geniş ekran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15</cp:revision>
  <dcterms:created xsi:type="dcterms:W3CDTF">2025-07-17T11:38:44Z</dcterms:created>
  <dcterms:modified xsi:type="dcterms:W3CDTF">2025-09-21T19:11:26Z</dcterms:modified>
</cp:coreProperties>
</file>