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 anchor="ctr"/>
        <a:lstStyle/>
        <a:p>
          <a:pPr algn="just"/>
          <a:endParaRPr lang="tr-TR" sz="10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anchor="b"/>
        <a:lstStyle/>
        <a:p>
          <a:pPr marL="57150" indent="0" algn="just"/>
          <a:endParaRPr lang="tr-TR" sz="900" dirty="0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anchor="b"/>
        <a:lstStyle/>
        <a:p>
          <a:pPr marL="268288" indent="-88900" algn="just" defTabSz="955675"/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</a:t>
          </a:r>
          <a:r>
            <a:rPr lang="en-US" sz="1000" dirty="0"/>
            <a:t> </a:t>
          </a:r>
          <a:r>
            <a:rPr lang="en-US" sz="1000" dirty="0" err="1"/>
            <a:t>kontenjanlarının</a:t>
          </a:r>
          <a:r>
            <a:rPr lang="en-US" sz="1000" dirty="0"/>
            <a:t> Yüksek İhtisas </a:t>
          </a:r>
          <a:r>
            <a:rPr lang="en-US" sz="1000" dirty="0" err="1"/>
            <a:t>Üniversitesi</a:t>
          </a:r>
          <a:r>
            <a:rPr lang="en-US" sz="1000" dirty="0"/>
            <a:t> </a:t>
          </a:r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</a:t>
          </a:r>
          <a:r>
            <a:rPr lang="en-US" sz="1000" dirty="0"/>
            <a:t> </a:t>
          </a:r>
          <a:r>
            <a:rPr lang="en-US" sz="1000" dirty="0" err="1"/>
            <a:t>Yönetmeliğine</a:t>
          </a:r>
          <a:r>
            <a:rPr lang="en-US" sz="1000" dirty="0"/>
            <a:t> </a:t>
          </a:r>
          <a:r>
            <a:rPr lang="en-US" sz="1000" dirty="0" err="1"/>
            <a:t>uygun</a:t>
          </a:r>
          <a:r>
            <a:rPr lang="en-US" sz="1000" dirty="0"/>
            <a:t> </a:t>
          </a:r>
          <a:r>
            <a:rPr lang="en-US" sz="1000" dirty="0" err="1"/>
            <a:t>olarak</a:t>
          </a:r>
          <a:r>
            <a:rPr lang="en-US" sz="1000" dirty="0"/>
            <a:t> </a:t>
          </a:r>
          <a:r>
            <a:rPr lang="en-US" sz="1000" dirty="0" err="1"/>
            <a:t>belirlendiği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endParaRPr lang="tr-TR" sz="10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algn="just" defTabSz="1165225"/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adımı</a:t>
          </a:r>
          <a:r>
            <a:rPr lang="en-US" sz="1000" dirty="0"/>
            <a:t> </a:t>
          </a:r>
          <a:r>
            <a:rPr lang="en-US" sz="1000" dirty="0" err="1"/>
            <a:t>çıktılarına</a:t>
          </a:r>
          <a:r>
            <a:rPr lang="en-US" sz="1000" dirty="0"/>
            <a:t> </a:t>
          </a:r>
          <a:r>
            <a:rPr lang="en-US" sz="1000" dirty="0" err="1"/>
            <a:t>göre</a:t>
          </a:r>
          <a:r>
            <a:rPr lang="en-US" sz="1000" dirty="0"/>
            <a:t> </a:t>
          </a:r>
          <a:r>
            <a:rPr lang="en-US" sz="1000" dirty="0" err="1"/>
            <a:t>varsa</a:t>
          </a:r>
          <a:r>
            <a:rPr lang="en-US" sz="1000" dirty="0"/>
            <a:t> </a:t>
          </a:r>
          <a:r>
            <a:rPr lang="en-US" sz="1000" dirty="0" err="1"/>
            <a:t>düzeltme</a:t>
          </a:r>
          <a:r>
            <a:rPr lang="en-US" sz="1000" dirty="0"/>
            <a:t>/</a:t>
          </a:r>
          <a:r>
            <a:rPr lang="en-US" sz="1000" dirty="0" err="1"/>
            <a:t>iyileştirme</a:t>
          </a:r>
          <a:r>
            <a:rPr lang="en-US" sz="1000" dirty="0"/>
            <a:t> </a:t>
          </a:r>
          <a:r>
            <a:rPr lang="en-US" sz="1000" dirty="0" err="1"/>
            <a:t>faaliyetleri</a:t>
          </a:r>
          <a:r>
            <a:rPr lang="en-US" sz="1000" dirty="0"/>
            <a:t> </a:t>
          </a:r>
          <a:r>
            <a:rPr lang="en-US" sz="1000" dirty="0" err="1"/>
            <a:t>uygulanır</a:t>
          </a:r>
          <a:r>
            <a:rPr lang="en-US" sz="1000" dirty="0"/>
            <a:t>.</a:t>
          </a:r>
          <a:endParaRPr lang="tr-TR" sz="10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1E6C7375-B394-4D25-91B5-FE677D7BC53D}">
      <dgm:prSet custT="1"/>
      <dgm:spPr/>
      <dgm:t>
        <a:bodyPr anchor="ctr"/>
        <a:lstStyle/>
        <a:p>
          <a:pPr algn="just"/>
          <a:r>
            <a:rPr lang="en-US" sz="1000" dirty="0" err="1"/>
            <a:t>Kurum</a:t>
          </a:r>
          <a:r>
            <a:rPr lang="en-US" sz="1000" dirty="0"/>
            <a:t> içi yatay geçiş kontenjanları ÖSYM kılavuzunda öngörülen öğrenci kontenjanının %15’ini geçmeyecek biçimde ilgili yönetim kurulu tarafından belirlenir.</a:t>
          </a:r>
        </a:p>
      </dgm:t>
    </dgm:pt>
    <dgm:pt modelId="{30DE4F4A-969F-429F-8305-9033EA3335D3}" type="parTrans" cxnId="{81936919-640B-49E5-BA70-932FC4DC3463}">
      <dgm:prSet/>
      <dgm:spPr/>
      <dgm:t>
        <a:bodyPr/>
        <a:lstStyle/>
        <a:p>
          <a:endParaRPr lang="en-US"/>
        </a:p>
      </dgm:t>
    </dgm:pt>
    <dgm:pt modelId="{6F4BA94E-5400-4F40-A6C5-A6C027C89CD7}" type="sibTrans" cxnId="{81936919-640B-49E5-BA70-932FC4DC3463}">
      <dgm:prSet/>
      <dgm:spPr/>
      <dgm:t>
        <a:bodyPr/>
        <a:lstStyle/>
        <a:p>
          <a:endParaRPr lang="en-US"/>
        </a:p>
      </dgm:t>
    </dgm:pt>
    <dgm:pt modelId="{6FDD73C0-383C-48CC-9EA2-BA845D071B25}">
      <dgm:prSet custT="1"/>
      <dgm:spPr/>
      <dgm:t>
        <a:bodyPr anchor="ctr"/>
        <a:lstStyle/>
        <a:p>
          <a:pPr algn="just"/>
          <a:r>
            <a:rPr lang="en-US" sz="1000" dirty="0" err="1"/>
            <a:t>Kontenjanlar</a:t>
          </a:r>
          <a:r>
            <a:rPr lang="en-US" sz="1000" dirty="0"/>
            <a:t> son başvurunun kabul edileceği günden en az 15 gün öncesinde üniversite internet sayfasında ilan edilir.</a:t>
          </a:r>
        </a:p>
      </dgm:t>
    </dgm:pt>
    <dgm:pt modelId="{C269EED3-AF3C-455A-BCCD-CF5B5618AC13}" type="parTrans" cxnId="{6B98C4BD-D6DE-454E-BD17-7BC3CE1259A0}">
      <dgm:prSet/>
      <dgm:spPr/>
      <dgm:t>
        <a:bodyPr/>
        <a:lstStyle/>
        <a:p>
          <a:endParaRPr lang="en-US"/>
        </a:p>
      </dgm:t>
    </dgm:pt>
    <dgm:pt modelId="{84D85D61-1C60-40CC-B907-8E782E8898F5}" type="sibTrans" cxnId="{6B98C4BD-D6DE-454E-BD17-7BC3CE1259A0}">
      <dgm:prSet/>
      <dgm:spPr/>
      <dgm:t>
        <a:bodyPr/>
        <a:lstStyle/>
        <a:p>
          <a:endParaRPr lang="en-US"/>
        </a:p>
      </dgm:t>
    </dgm:pt>
    <dgm:pt modelId="{25DE6434-3D98-420D-BF8A-6D276F3C0646}">
      <dgm:prSet custT="1"/>
      <dgm:spPr/>
      <dgm:t>
        <a:bodyPr anchor="b"/>
        <a:lstStyle/>
        <a:p>
          <a:pPr marL="268288" indent="-88900" algn="just"/>
          <a:r>
            <a:rPr lang="en-US" sz="1000" dirty="0" err="1"/>
            <a:t>Başvurular</a:t>
          </a:r>
          <a:r>
            <a:rPr lang="en-US" sz="1000" dirty="0"/>
            <a:t> alındıktan sonra ilgili değerlendirme, ilgili yönetim kurulları tarafından oluşturulan komisyon tarafından Yüksek İhtisas Üniversitesi Yatay Geçiş Yönergesine göre yapılır.</a:t>
          </a:r>
        </a:p>
      </dgm:t>
    </dgm:pt>
    <dgm:pt modelId="{89875335-B0D7-45FD-80E8-39E3AC7E8013}" type="parTrans" cxnId="{48EFBBFD-C2F6-4EF2-BB98-D81DB44CA07B}">
      <dgm:prSet/>
      <dgm:spPr/>
      <dgm:t>
        <a:bodyPr/>
        <a:lstStyle/>
        <a:p>
          <a:endParaRPr lang="en-US"/>
        </a:p>
      </dgm:t>
    </dgm:pt>
    <dgm:pt modelId="{1B4055B3-3C4D-44F6-B4CE-3ED86FADB453}" type="sibTrans" cxnId="{48EFBBFD-C2F6-4EF2-BB98-D81DB44CA07B}">
      <dgm:prSet/>
      <dgm:spPr/>
      <dgm:t>
        <a:bodyPr/>
        <a:lstStyle/>
        <a:p>
          <a:endParaRPr lang="en-US"/>
        </a:p>
      </dgm:t>
    </dgm:pt>
    <dgm:pt modelId="{8A59FE09-4D2D-44BE-AAEF-29F3C3272941}">
      <dgm:prSet custT="1"/>
      <dgm:spPr/>
      <dgm:t>
        <a:bodyPr anchor="b"/>
        <a:lstStyle/>
        <a:p>
          <a:pPr marL="268288" indent="-88900" algn="just"/>
          <a:r>
            <a:rPr lang="en-US" sz="1000" dirty="0" err="1"/>
            <a:t>Yatay</a:t>
          </a:r>
          <a:r>
            <a:rPr lang="en-US" sz="1000" dirty="0"/>
            <a:t> geçiş için başvuran adayların değerlendirme sonuçları, Üniversitenin internet sayfasında duyurulur.</a:t>
          </a:r>
        </a:p>
      </dgm:t>
    </dgm:pt>
    <dgm:pt modelId="{ACEE6219-32C8-4C0F-BF86-441374884E31}" type="parTrans" cxnId="{5B1A0812-4658-432C-9741-416D35E202A4}">
      <dgm:prSet/>
      <dgm:spPr/>
      <dgm:t>
        <a:bodyPr/>
        <a:lstStyle/>
        <a:p>
          <a:endParaRPr lang="en-US"/>
        </a:p>
      </dgm:t>
    </dgm:pt>
    <dgm:pt modelId="{3DE2465B-796F-4EB0-AC47-CDC3DC4CFC9A}" type="sibTrans" cxnId="{5B1A0812-4658-432C-9741-416D35E202A4}">
      <dgm:prSet/>
      <dgm:spPr/>
      <dgm:t>
        <a:bodyPr/>
        <a:lstStyle/>
        <a:p>
          <a:endParaRPr lang="en-US"/>
        </a:p>
      </dgm:t>
    </dgm:pt>
    <dgm:pt modelId="{9C3190D8-4360-46FB-95A0-02B9FE1A4B7F}">
      <dgm:prSet custT="1"/>
      <dgm:spPr/>
      <dgm:t>
        <a:bodyPr anchor="b"/>
        <a:lstStyle/>
        <a:p>
          <a:pPr marL="268288" indent="-88900" algn="just"/>
          <a:r>
            <a:rPr lang="en-US" sz="1000" dirty="0" err="1"/>
            <a:t>Yatay</a:t>
          </a:r>
          <a:r>
            <a:rPr lang="en-US" sz="1000" dirty="0"/>
            <a:t> geçişi kabul edilen öğrencilerin intibak programları ilgili komisyonlar tarafından yapılır. Öğrencilerin yeni durumları kayıt işlemi </a:t>
          </a:r>
          <a:r>
            <a:rPr lang="en-US" sz="1000" dirty="0" err="1"/>
            <a:t>tamamlanıp</a:t>
          </a:r>
          <a:r>
            <a:rPr lang="en-US" sz="1000" dirty="0" smtClean="0"/>
            <a:t>,</a:t>
          </a:r>
          <a:r>
            <a:rPr lang="tr-TR" sz="1000" dirty="0" smtClean="0"/>
            <a:t> </a:t>
          </a:r>
          <a:r>
            <a:rPr lang="en-US" sz="1000" dirty="0" err="1" smtClean="0"/>
            <a:t>geçiş</a:t>
          </a:r>
          <a:r>
            <a:rPr lang="en-US" sz="1000" dirty="0" smtClean="0"/>
            <a:t> </a:t>
          </a:r>
          <a:r>
            <a:rPr lang="en-US" sz="1000" dirty="0"/>
            <a:t>ve intibak işlemlerinin kesinleşmesini takip eden 15 gün içinde Öğrenci İşleri Daire Başkanlığı tarafından Yükseköğretim öğrenci veri tabanına (YÖKSİS) işlenir.</a:t>
          </a:r>
        </a:p>
      </dgm:t>
    </dgm:pt>
    <dgm:pt modelId="{775C4CED-187D-4598-B061-4F1FDAB45DE4}" type="parTrans" cxnId="{766A6342-08EB-4E5F-97A3-F8CDAEE1BA53}">
      <dgm:prSet/>
      <dgm:spPr/>
      <dgm:t>
        <a:bodyPr/>
        <a:lstStyle/>
        <a:p>
          <a:endParaRPr lang="en-US"/>
        </a:p>
      </dgm:t>
    </dgm:pt>
    <dgm:pt modelId="{CDBF170D-BCAE-411A-93E1-04F67CC1106F}" type="sibTrans" cxnId="{766A6342-08EB-4E5F-97A3-F8CDAEE1BA53}">
      <dgm:prSet/>
      <dgm:spPr/>
      <dgm:t>
        <a:bodyPr/>
        <a:lstStyle/>
        <a:p>
          <a:endParaRPr lang="en-US"/>
        </a:p>
      </dgm:t>
    </dgm:pt>
    <dgm:pt modelId="{1E7CDF20-E6E4-4182-87CE-A119A78C47B5}">
      <dgm:prSet custT="1"/>
      <dgm:spPr/>
      <dgm:t>
        <a:bodyPr anchor="b"/>
        <a:lstStyle/>
        <a:p>
          <a:pPr marL="268288" indent="-88900" algn="just" defTabSz="955675"/>
          <a:r>
            <a:rPr lang="en-US" sz="1000" dirty="0" err="1"/>
            <a:t>Kontenjanların</a:t>
          </a:r>
          <a:r>
            <a:rPr lang="en-US" sz="1000" dirty="0"/>
            <a:t> </a:t>
          </a:r>
          <a:r>
            <a:rPr lang="en-US" sz="1000" dirty="0" err="1"/>
            <a:t>doğru</a:t>
          </a:r>
          <a:r>
            <a:rPr lang="en-US" sz="1000" dirty="0"/>
            <a:t> </a:t>
          </a:r>
          <a:r>
            <a:rPr lang="en-US" sz="1000" dirty="0" err="1"/>
            <a:t>zamanda</a:t>
          </a:r>
          <a:r>
            <a:rPr lang="en-US" sz="1000" dirty="0"/>
            <a:t> </a:t>
          </a:r>
          <a:r>
            <a:rPr lang="en-US" sz="1000" dirty="0" err="1"/>
            <a:t>üniversite</a:t>
          </a:r>
          <a:r>
            <a:rPr lang="en-US" sz="1000" dirty="0"/>
            <a:t> internet </a:t>
          </a:r>
          <a:r>
            <a:rPr lang="en-US" sz="1000" dirty="0" err="1"/>
            <a:t>sayfasında</a:t>
          </a:r>
          <a:r>
            <a:rPr lang="en-US" sz="1000" dirty="0"/>
            <a:t> </a:t>
          </a:r>
          <a:r>
            <a:rPr lang="en-US" sz="1000" dirty="0" err="1"/>
            <a:t>yayınlandığı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7C0F4A03-E155-4F56-8C85-42C46A838B64}" type="parTrans" cxnId="{7B2BFC09-BDA3-4F7F-8831-E49B4478489B}">
      <dgm:prSet/>
      <dgm:spPr/>
      <dgm:t>
        <a:bodyPr/>
        <a:lstStyle/>
        <a:p>
          <a:endParaRPr lang="en-US"/>
        </a:p>
      </dgm:t>
    </dgm:pt>
    <dgm:pt modelId="{E920C20E-020C-4269-B790-95FBEE8E7A8D}" type="sibTrans" cxnId="{7B2BFC09-BDA3-4F7F-8831-E49B4478489B}">
      <dgm:prSet/>
      <dgm:spPr/>
      <dgm:t>
        <a:bodyPr/>
        <a:lstStyle/>
        <a:p>
          <a:endParaRPr lang="en-US"/>
        </a:p>
      </dgm:t>
    </dgm:pt>
    <dgm:pt modelId="{1E9E13B7-060D-4D84-BF7D-EB72A825F537}">
      <dgm:prSet custT="1"/>
      <dgm:spPr/>
      <dgm:t>
        <a:bodyPr anchor="b"/>
        <a:lstStyle/>
        <a:p>
          <a:pPr marL="268288" indent="-88900" algn="just" defTabSz="955675"/>
          <a:r>
            <a:rPr lang="en-US" sz="1000" dirty="0"/>
            <a:t>Aday </a:t>
          </a:r>
          <a:r>
            <a:rPr lang="en-US" sz="1000" dirty="0" err="1"/>
            <a:t>öğrencilerin</a:t>
          </a:r>
          <a:r>
            <a:rPr lang="en-US" sz="1000" dirty="0"/>
            <a:t> </a:t>
          </a:r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</a:t>
          </a:r>
          <a:r>
            <a:rPr lang="en-US" sz="1000" dirty="0"/>
            <a:t> </a:t>
          </a:r>
          <a:r>
            <a:rPr lang="en-US" sz="1000" dirty="0" err="1"/>
            <a:t>değerlendirmelerinin</a:t>
          </a:r>
          <a:r>
            <a:rPr lang="en-US" sz="1000" dirty="0"/>
            <a:t> </a:t>
          </a:r>
          <a:r>
            <a:rPr lang="en-US" sz="1000" dirty="0" err="1"/>
            <a:t>ilgili</a:t>
          </a:r>
          <a:r>
            <a:rPr lang="en-US" sz="1000" dirty="0"/>
            <a:t> </a:t>
          </a:r>
          <a:r>
            <a:rPr lang="en-US" sz="1000" dirty="0" err="1"/>
            <a:t>komisyon</a:t>
          </a:r>
          <a:r>
            <a:rPr lang="en-US" sz="1000" dirty="0"/>
            <a:t> </a:t>
          </a:r>
          <a:r>
            <a:rPr lang="en-US" sz="1000" dirty="0" err="1"/>
            <a:t>tarafından</a:t>
          </a:r>
          <a:r>
            <a:rPr lang="en-US" sz="1000" dirty="0"/>
            <a:t> Yüksek İhtisas </a:t>
          </a:r>
          <a:r>
            <a:rPr lang="en-US" sz="1000" dirty="0" err="1"/>
            <a:t>Üniversitesi</a:t>
          </a:r>
          <a:r>
            <a:rPr lang="en-US" sz="1000" dirty="0"/>
            <a:t> </a:t>
          </a:r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</a:t>
          </a:r>
          <a:r>
            <a:rPr lang="en-US" sz="1000" dirty="0"/>
            <a:t> </a:t>
          </a:r>
          <a:r>
            <a:rPr lang="en-US" sz="1000" dirty="0" err="1"/>
            <a:t>Yönergesine</a:t>
          </a:r>
          <a:r>
            <a:rPr lang="en-US" sz="1000" dirty="0"/>
            <a:t> </a:t>
          </a:r>
          <a:r>
            <a:rPr lang="en-US" sz="1000" dirty="0" err="1"/>
            <a:t>göre</a:t>
          </a:r>
          <a:r>
            <a:rPr lang="en-US" sz="1000" dirty="0"/>
            <a:t> </a:t>
          </a:r>
          <a:r>
            <a:rPr lang="en-US" sz="1000" dirty="0" err="1"/>
            <a:t>yapıldığı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BA739484-2D20-41C0-81A6-F670FAB24F10}" type="parTrans" cxnId="{736511A2-FF48-4954-91DD-8B135D038954}">
      <dgm:prSet/>
      <dgm:spPr/>
      <dgm:t>
        <a:bodyPr/>
        <a:lstStyle/>
        <a:p>
          <a:endParaRPr lang="en-US"/>
        </a:p>
      </dgm:t>
    </dgm:pt>
    <dgm:pt modelId="{5057B8ED-456C-4039-8586-5F8AE8CF26D8}" type="sibTrans" cxnId="{736511A2-FF48-4954-91DD-8B135D038954}">
      <dgm:prSet/>
      <dgm:spPr/>
      <dgm:t>
        <a:bodyPr/>
        <a:lstStyle/>
        <a:p>
          <a:endParaRPr lang="en-US"/>
        </a:p>
      </dgm:t>
    </dgm:pt>
    <dgm:pt modelId="{ECCB2320-6F5E-40B5-BCC1-7B45087BFDC4}">
      <dgm:prSet custT="1"/>
      <dgm:spPr/>
      <dgm:t>
        <a:bodyPr anchor="b"/>
        <a:lstStyle/>
        <a:p>
          <a:pPr marL="268288" indent="-88900" algn="just" defTabSz="955675"/>
          <a:r>
            <a:rPr lang="en-US" sz="1000" dirty="0"/>
            <a:t>Aday </a:t>
          </a:r>
          <a:r>
            <a:rPr lang="en-US" sz="1000" dirty="0" err="1"/>
            <a:t>öğrencilerin</a:t>
          </a:r>
          <a:r>
            <a:rPr lang="en-US" sz="1000" dirty="0"/>
            <a:t> </a:t>
          </a:r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</a:t>
          </a:r>
          <a:r>
            <a:rPr lang="en-US" sz="1000" dirty="0"/>
            <a:t> </a:t>
          </a:r>
          <a:r>
            <a:rPr lang="en-US" sz="1000" dirty="0" err="1"/>
            <a:t>değerlendirme</a:t>
          </a:r>
          <a:r>
            <a:rPr lang="en-US" sz="1000" dirty="0"/>
            <a:t> </a:t>
          </a:r>
          <a:r>
            <a:rPr lang="en-US" sz="1000" dirty="0" err="1"/>
            <a:t>sonuçlarının</a:t>
          </a:r>
          <a:r>
            <a:rPr lang="en-US" sz="1000" dirty="0"/>
            <a:t> </a:t>
          </a:r>
          <a:r>
            <a:rPr lang="en-US" sz="1000" dirty="0" err="1"/>
            <a:t>üniversitenin</a:t>
          </a:r>
          <a:r>
            <a:rPr lang="en-US" sz="1000" dirty="0"/>
            <a:t> internet </a:t>
          </a:r>
          <a:r>
            <a:rPr lang="en-US" sz="1000" dirty="0" err="1"/>
            <a:t>sayfasında</a:t>
          </a:r>
          <a:r>
            <a:rPr lang="en-US" sz="1000" dirty="0"/>
            <a:t> </a:t>
          </a:r>
          <a:r>
            <a:rPr lang="en-US" sz="1000" dirty="0" err="1"/>
            <a:t>duyurulduğu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A2E0B6CC-0346-476C-9088-F3F3A134054C}" type="parTrans" cxnId="{6EF7DFEA-27D8-4C55-98B3-67795D222A82}">
      <dgm:prSet/>
      <dgm:spPr/>
      <dgm:t>
        <a:bodyPr/>
        <a:lstStyle/>
        <a:p>
          <a:endParaRPr lang="en-US"/>
        </a:p>
      </dgm:t>
    </dgm:pt>
    <dgm:pt modelId="{FDA32384-629B-4A77-99AF-35BAA03D4933}" type="sibTrans" cxnId="{6EF7DFEA-27D8-4C55-98B3-67795D222A82}">
      <dgm:prSet/>
      <dgm:spPr/>
      <dgm:t>
        <a:bodyPr/>
        <a:lstStyle/>
        <a:p>
          <a:endParaRPr lang="en-US"/>
        </a:p>
      </dgm:t>
    </dgm:pt>
    <dgm:pt modelId="{9C140773-B406-4958-A7F7-BCB0B123017C}">
      <dgm:prSet custT="1"/>
      <dgm:spPr/>
      <dgm:t>
        <a:bodyPr anchor="b"/>
        <a:lstStyle/>
        <a:p>
          <a:pPr marL="268288" indent="-88900" algn="just" defTabSz="955675"/>
          <a:r>
            <a:rPr lang="en-US" sz="1000" dirty="0" err="1"/>
            <a:t>Kontenjan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başvuru</a:t>
          </a:r>
          <a:r>
            <a:rPr lang="en-US" sz="1000" dirty="0"/>
            <a:t> </a:t>
          </a:r>
          <a:r>
            <a:rPr lang="en-US" sz="1000" dirty="0" err="1"/>
            <a:t>şartlarını</a:t>
          </a:r>
          <a:r>
            <a:rPr lang="en-US" sz="1000" dirty="0"/>
            <a:t> </a:t>
          </a:r>
          <a:r>
            <a:rPr lang="en-US" sz="1000" dirty="0" err="1"/>
            <a:t>sağlayan</a:t>
          </a:r>
          <a:r>
            <a:rPr lang="en-US" sz="1000" dirty="0"/>
            <a:t> </a:t>
          </a:r>
          <a:r>
            <a:rPr lang="en-US" sz="1000" dirty="0" err="1"/>
            <a:t>öğrenci</a:t>
          </a:r>
          <a:r>
            <a:rPr lang="en-US" sz="1000" dirty="0"/>
            <a:t> </a:t>
          </a:r>
          <a:r>
            <a:rPr lang="en-US" sz="1000" dirty="0" err="1"/>
            <a:t>sayısına</a:t>
          </a:r>
          <a:r>
            <a:rPr lang="en-US" sz="1000" dirty="0"/>
            <a:t> </a:t>
          </a:r>
          <a:r>
            <a:rPr lang="en-US" sz="1000" dirty="0" err="1"/>
            <a:t>göre</a:t>
          </a:r>
          <a:r>
            <a:rPr lang="en-US" sz="1000" dirty="0"/>
            <a:t> </a:t>
          </a:r>
          <a:r>
            <a:rPr lang="en-US" sz="1000" dirty="0" err="1"/>
            <a:t>yedek</a:t>
          </a:r>
          <a:r>
            <a:rPr lang="en-US" sz="1000" dirty="0"/>
            <a:t> </a:t>
          </a:r>
          <a:r>
            <a:rPr lang="en-US" sz="1000" dirty="0" err="1"/>
            <a:t>adayların</a:t>
          </a:r>
          <a:r>
            <a:rPr lang="en-US" sz="1000" dirty="0"/>
            <a:t> </a:t>
          </a:r>
          <a:r>
            <a:rPr lang="en-US" sz="1000" dirty="0" err="1"/>
            <a:t>ilan</a:t>
          </a:r>
          <a:r>
            <a:rPr lang="en-US" sz="1000" dirty="0"/>
            <a:t> </a:t>
          </a:r>
          <a:r>
            <a:rPr lang="en-US" sz="1000" dirty="0" err="1"/>
            <a:t>edildiği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 </a:t>
          </a:r>
          <a:r>
            <a:rPr lang="en-US" sz="1000" dirty="0" err="1"/>
            <a:t>Asıl</a:t>
          </a:r>
          <a:r>
            <a:rPr lang="en-US" sz="1000" dirty="0"/>
            <a:t> </a:t>
          </a:r>
          <a:r>
            <a:rPr lang="en-US" sz="1000" dirty="0" err="1"/>
            <a:t>adaylardan</a:t>
          </a:r>
          <a:r>
            <a:rPr lang="en-US" sz="1000" dirty="0"/>
            <a:t> </a:t>
          </a:r>
          <a:r>
            <a:rPr lang="en-US" sz="1000" dirty="0" err="1"/>
            <a:t>başvuru</a:t>
          </a:r>
          <a:r>
            <a:rPr lang="en-US" sz="1000" dirty="0"/>
            <a:t> </a:t>
          </a:r>
          <a:r>
            <a:rPr lang="en-US" sz="1000" dirty="0" err="1"/>
            <a:t>olmaması</a:t>
          </a:r>
          <a:r>
            <a:rPr lang="en-US" sz="1000" dirty="0"/>
            <a:t> </a:t>
          </a:r>
          <a:r>
            <a:rPr lang="en-US" sz="1000" dirty="0" err="1"/>
            <a:t>halinde</a:t>
          </a:r>
          <a:r>
            <a:rPr lang="en-US" sz="1000" dirty="0"/>
            <a:t> </a:t>
          </a:r>
          <a:r>
            <a:rPr lang="en-US" sz="1000" dirty="0" err="1"/>
            <a:t>sırayla</a:t>
          </a:r>
          <a:r>
            <a:rPr lang="en-US" sz="1000" dirty="0"/>
            <a:t> </a:t>
          </a:r>
          <a:r>
            <a:rPr lang="en-US" sz="1000" dirty="0" err="1"/>
            <a:t>yedeklerin</a:t>
          </a:r>
          <a:r>
            <a:rPr lang="en-US" sz="1000" dirty="0"/>
            <a:t> </a:t>
          </a:r>
          <a:r>
            <a:rPr lang="en-US" sz="1000" dirty="0" err="1"/>
            <a:t>çağırıldığı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42C6CFD2-30A6-4812-807A-095902A09962}" type="parTrans" cxnId="{4295EF45-71F5-4811-82E8-2C881A20D0F9}">
      <dgm:prSet/>
      <dgm:spPr/>
      <dgm:t>
        <a:bodyPr/>
        <a:lstStyle/>
        <a:p>
          <a:endParaRPr lang="en-US"/>
        </a:p>
      </dgm:t>
    </dgm:pt>
    <dgm:pt modelId="{9FC4EBFC-767B-4792-911F-F513B82F80F9}" type="sibTrans" cxnId="{4295EF45-71F5-4811-82E8-2C881A20D0F9}">
      <dgm:prSet/>
      <dgm:spPr/>
      <dgm:t>
        <a:bodyPr/>
        <a:lstStyle/>
        <a:p>
          <a:endParaRPr lang="en-US"/>
        </a:p>
      </dgm:t>
    </dgm:pt>
    <dgm:pt modelId="{9A62C904-D26D-44C0-B931-7F7224FCF2C8}">
      <dgm:prSet custT="1"/>
      <dgm:spPr/>
      <dgm:t>
        <a:bodyPr anchor="b"/>
        <a:lstStyle/>
        <a:p>
          <a:pPr marL="268288" indent="-88900" algn="just" defTabSz="955675"/>
          <a:r>
            <a:rPr lang="en-US" sz="1000" dirty="0" err="1"/>
            <a:t>Yatay</a:t>
          </a:r>
          <a:r>
            <a:rPr lang="en-US" sz="1000" dirty="0"/>
            <a:t> </a:t>
          </a:r>
          <a:r>
            <a:rPr lang="en-US" sz="1000" dirty="0" err="1"/>
            <a:t>geçişi</a:t>
          </a:r>
          <a:r>
            <a:rPr lang="en-US" sz="1000" dirty="0"/>
            <a:t> </a:t>
          </a:r>
          <a:r>
            <a:rPr lang="en-US" sz="1000" dirty="0" err="1"/>
            <a:t>kabul</a:t>
          </a:r>
          <a:r>
            <a:rPr lang="en-US" sz="1000" dirty="0"/>
            <a:t> </a:t>
          </a:r>
          <a:r>
            <a:rPr lang="en-US" sz="1000" dirty="0" err="1"/>
            <a:t>edilen</a:t>
          </a:r>
          <a:r>
            <a:rPr lang="en-US" sz="1000" dirty="0"/>
            <a:t> </a:t>
          </a:r>
          <a:r>
            <a:rPr lang="en-US" sz="1000" dirty="0" err="1"/>
            <a:t>öğrencilerin</a:t>
          </a:r>
          <a:r>
            <a:rPr lang="en-US" sz="1000" dirty="0"/>
            <a:t> </a:t>
          </a:r>
          <a:r>
            <a:rPr lang="en-US" sz="1000" dirty="0" err="1"/>
            <a:t>intibak</a:t>
          </a:r>
          <a:r>
            <a:rPr lang="en-US" sz="1000" dirty="0"/>
            <a:t> </a:t>
          </a:r>
          <a:r>
            <a:rPr lang="en-US" sz="1000" dirty="0" err="1"/>
            <a:t>işlemlerinin</a:t>
          </a:r>
          <a:r>
            <a:rPr lang="en-US" sz="1000" dirty="0"/>
            <a:t> </a:t>
          </a:r>
          <a:r>
            <a:rPr lang="en-US" sz="1000" dirty="0" err="1"/>
            <a:t>yapıldığı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 </a:t>
          </a:r>
          <a:r>
            <a:rPr lang="en-US" sz="1000" dirty="0" err="1"/>
            <a:t>Öğrencilerin</a:t>
          </a:r>
          <a:r>
            <a:rPr lang="en-US" sz="1000" dirty="0"/>
            <a:t> yeni </a:t>
          </a:r>
          <a:r>
            <a:rPr lang="en-US" sz="1000" dirty="0" err="1"/>
            <a:t>durumlarının</a:t>
          </a:r>
          <a:r>
            <a:rPr lang="en-US" sz="1000" dirty="0"/>
            <a:t> </a:t>
          </a:r>
          <a:r>
            <a:rPr lang="en-US" sz="1000" dirty="0" err="1"/>
            <a:t>doğru</a:t>
          </a:r>
          <a:r>
            <a:rPr lang="en-US" sz="1000" dirty="0"/>
            <a:t> </a:t>
          </a:r>
          <a:r>
            <a:rPr lang="en-US" sz="1000" dirty="0" err="1"/>
            <a:t>zamanda</a:t>
          </a:r>
          <a:r>
            <a:rPr lang="en-US" sz="1000" dirty="0"/>
            <a:t> </a:t>
          </a:r>
          <a:r>
            <a:rPr lang="en-US" sz="1000" dirty="0" err="1"/>
            <a:t>Yükseköğretim</a:t>
          </a:r>
          <a:r>
            <a:rPr lang="en-US" sz="1000" dirty="0"/>
            <a:t> </a:t>
          </a:r>
          <a:r>
            <a:rPr lang="en-US" sz="1000" dirty="0" err="1"/>
            <a:t>öğrenci</a:t>
          </a:r>
          <a:r>
            <a:rPr lang="en-US" sz="1000" dirty="0"/>
            <a:t> </a:t>
          </a:r>
          <a:r>
            <a:rPr lang="en-US" sz="1000" dirty="0" err="1"/>
            <a:t>veri</a:t>
          </a:r>
          <a:r>
            <a:rPr lang="en-US" sz="1000" dirty="0"/>
            <a:t> </a:t>
          </a:r>
          <a:r>
            <a:rPr lang="en-US" sz="1000" dirty="0" err="1"/>
            <a:t>tabanına</a:t>
          </a:r>
          <a:r>
            <a:rPr lang="en-US" sz="1000" dirty="0"/>
            <a:t> (YÖKSİS) </a:t>
          </a:r>
          <a:r>
            <a:rPr lang="en-US" sz="1000" dirty="0" err="1"/>
            <a:t>işlendiği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0D9CBBF1-379A-4A3A-B279-A5E54A6E38DE}" type="parTrans" cxnId="{803D6C79-0478-4B57-B02B-D16ECE94D0ED}">
      <dgm:prSet/>
      <dgm:spPr/>
      <dgm:t>
        <a:bodyPr/>
        <a:lstStyle/>
        <a:p>
          <a:endParaRPr lang="en-US"/>
        </a:p>
      </dgm:t>
    </dgm:pt>
    <dgm:pt modelId="{E793F71D-9800-4D34-9333-E180A8E9F385}" type="sibTrans" cxnId="{803D6C79-0478-4B57-B02B-D16ECE94D0ED}">
      <dgm:prSet/>
      <dgm:spPr/>
      <dgm:t>
        <a:bodyPr/>
        <a:lstStyle/>
        <a:p>
          <a:endParaRPr lang="en-US"/>
        </a:p>
      </dgm:t>
    </dgm:pt>
    <dgm:pt modelId="{551B9F92-548F-46BA-A3CD-4F42B3441278}">
      <dgm:prSet custT="1"/>
      <dgm:spPr/>
      <dgm:t>
        <a:bodyPr anchor="b"/>
        <a:lstStyle/>
        <a:p>
          <a:pPr marL="268288" indent="-88900" algn="just" defTabSz="955675"/>
          <a:r>
            <a:rPr lang="en-US" sz="1000" dirty="0" err="1"/>
            <a:t>Süreçte</a:t>
          </a:r>
          <a:r>
            <a:rPr lang="en-US" sz="1000" dirty="0"/>
            <a:t> </a:t>
          </a:r>
          <a:r>
            <a:rPr lang="en-US" sz="1000" dirty="0" err="1"/>
            <a:t>düzeltmeye</a:t>
          </a:r>
          <a:r>
            <a:rPr lang="en-US" sz="1000" dirty="0"/>
            <a:t>/</a:t>
          </a:r>
          <a:r>
            <a:rPr lang="en-US" sz="1000" dirty="0" err="1"/>
            <a:t>iyileştirmeye</a:t>
          </a:r>
          <a:r>
            <a:rPr lang="en-US" sz="1000" dirty="0"/>
            <a:t> </a:t>
          </a:r>
          <a:r>
            <a:rPr lang="en-US" sz="1000" dirty="0" err="1"/>
            <a:t>açık</a:t>
          </a:r>
          <a:r>
            <a:rPr lang="en-US" sz="1000" dirty="0"/>
            <a:t> </a:t>
          </a:r>
          <a:r>
            <a:rPr lang="en-US" sz="1000" dirty="0" err="1"/>
            <a:t>bir</a:t>
          </a:r>
          <a:r>
            <a:rPr lang="en-US" sz="1000" dirty="0"/>
            <a:t> </a:t>
          </a:r>
          <a:r>
            <a:rPr lang="en-US" sz="1000" dirty="0" err="1"/>
            <a:t>noktanın</a:t>
          </a:r>
          <a:r>
            <a:rPr lang="en-US" sz="1000" dirty="0"/>
            <a:t> </a:t>
          </a:r>
          <a:r>
            <a:rPr lang="en-US" sz="1000" dirty="0" err="1"/>
            <a:t>mevcudiyeti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92E27E81-4C00-432C-98F7-B7C450AB262F}" type="parTrans" cxnId="{D64BBB72-42A0-467A-A2DA-F0C4DBA79DF2}">
      <dgm:prSet/>
      <dgm:spPr/>
      <dgm:t>
        <a:bodyPr/>
        <a:lstStyle/>
        <a:p>
          <a:endParaRPr lang="en-US"/>
        </a:p>
      </dgm:t>
    </dgm:pt>
    <dgm:pt modelId="{4CDF27B3-05E9-4E78-AD74-D9598A1DA060}" type="sibTrans" cxnId="{D64BBB72-42A0-467A-A2DA-F0C4DBA79DF2}">
      <dgm:prSet/>
      <dgm:spPr/>
      <dgm:t>
        <a:bodyPr/>
        <a:lstStyle/>
        <a:p>
          <a:endParaRPr lang="en-US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62598" custScaleY="145558" custLinFactNeighborX="-1797" custLinFactNeighborY="31439"/>
      <dgm:spPr/>
      <dgm:t>
        <a:bodyPr/>
        <a:lstStyle/>
        <a:p>
          <a:endParaRPr lang="tr-TR"/>
        </a:p>
      </dgm:t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63458" custScaleY="145532" custLinFactNeighborX="2090" custLinFactNeighborY="31169"/>
      <dgm:spPr/>
      <dgm:t>
        <a:bodyPr/>
        <a:lstStyle/>
        <a:p>
          <a:endParaRPr lang="tr-TR"/>
        </a:p>
      </dgm:t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62541" custScaleY="146770" custLinFactNeighborX="2438" custLinFactNeighborY="-26052"/>
      <dgm:spPr/>
      <dgm:t>
        <a:bodyPr/>
        <a:lstStyle/>
        <a:p>
          <a:endParaRPr lang="tr-TR"/>
        </a:p>
      </dgm:t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62375" custScaleY="147287" custLinFactNeighborX="-1534" custLinFactNeighborY="-26628"/>
      <dgm:spPr/>
      <dgm:t>
        <a:bodyPr/>
        <a:lstStyle/>
        <a:p>
          <a:endParaRPr lang="tr-TR"/>
        </a:p>
      </dgm:t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4295EF45-71F5-4811-82E8-2C881A20D0F9}" srcId="{8B344E89-95C5-4C6F-A444-2EDEBB0AFC2F}" destId="{9C140773-B406-4958-A7F7-BCB0B123017C}" srcOrd="4" destOrd="0" parTransId="{42C6CFD2-30A6-4812-807A-095902A09962}" sibTransId="{9FC4EBFC-767B-4792-911F-F513B82F80F9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CB347D1E-20FC-493C-9298-32B50745E9D1}" type="presOf" srcId="{6FDD73C0-383C-48CC-9EA2-BA845D071B25}" destId="{1DE89986-AAC5-42FC-BDD2-2E8DE6867064}" srcOrd="0" destOrd="2" presId="urn:microsoft.com/office/officeart/2005/8/layout/cycle4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F0EE4D3D-F1CF-41A4-BC73-62E518FFA244}" type="presOf" srcId="{1E7CDF20-E6E4-4182-87CE-A119A78C47B5}" destId="{2ECFF366-3DCD-4445-A0BF-E681AA2637BF}" srcOrd="0" destOrd="1" presId="urn:microsoft.com/office/officeart/2005/8/layout/cycle4"/>
    <dgm:cxn modelId="{65BC2DAE-0346-4328-A414-7813A02BF2C3}" type="presOf" srcId="{25DE6434-3D98-420D-BF8A-6D276F3C0646}" destId="{7B1EEC8E-DFDB-4767-9992-F50EDD4951F7}" srcOrd="0" destOrd="1" presId="urn:microsoft.com/office/officeart/2005/8/layout/cycle4"/>
    <dgm:cxn modelId="{3D89DA68-3E1C-4EF2-8F4D-F4A8153977BF}" type="presOf" srcId="{ECCB2320-6F5E-40B5-BCC1-7B45087BFDC4}" destId="{D7F9769D-E1F7-457A-9EEB-1C88D3A41933}" srcOrd="1" destOrd="3" presId="urn:microsoft.com/office/officeart/2005/8/layout/cycle4"/>
    <dgm:cxn modelId="{71657DAB-2E2C-41C7-B392-F900C9EB4C11}" type="presOf" srcId="{1E6C7375-B394-4D25-91B5-FE677D7BC53D}" destId="{1DE89986-AAC5-42FC-BDD2-2E8DE6867064}" srcOrd="0" destOrd="1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D5E14159-5EC8-4C77-93EC-0D3F527CCE72}" type="presOf" srcId="{9C3190D8-4360-46FB-95A0-02B9FE1A4B7F}" destId="{3697C8B3-BF7E-46ED-A4D3-4E32A9540A4C}" srcOrd="1" destOrd="3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BA2216B2-E42B-4AB0-BD5E-879B54716C1F}" type="presOf" srcId="{551B9F92-548F-46BA-A3CD-4F42B3441278}" destId="{D7F9769D-E1F7-457A-9EEB-1C88D3A41933}" srcOrd="1" destOrd="6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5B1A0812-4658-432C-9741-416D35E202A4}" srcId="{44BD4AC0-1024-45D3-AE6E-70AE9AB68832}" destId="{8A59FE09-4D2D-44BE-AAEF-29F3C3272941}" srcOrd="2" destOrd="0" parTransId="{ACEE6219-32C8-4C0F-BF86-441374884E31}" sibTransId="{3DE2465B-796F-4EB0-AC47-CDC3DC4CFC9A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F82546D8-D195-4C68-8FD0-9CC3E7AE4F98}" type="presOf" srcId="{9A62C904-D26D-44C0-B931-7F7224FCF2C8}" destId="{D7F9769D-E1F7-457A-9EEB-1C88D3A41933}" srcOrd="1" destOrd="5" presId="urn:microsoft.com/office/officeart/2005/8/layout/cycle4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7B2BFC09-BDA3-4F7F-8831-E49B4478489B}" srcId="{8B344E89-95C5-4C6F-A444-2EDEBB0AFC2F}" destId="{1E7CDF20-E6E4-4182-87CE-A119A78C47B5}" srcOrd="1" destOrd="0" parTransId="{7C0F4A03-E155-4F56-8C85-42C46A838B64}" sibTransId="{E920C20E-020C-4269-B790-95FBEE8E7A8D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445FB1CB-1138-423C-8D40-402F9B582526}" type="presOf" srcId="{1E9E13B7-060D-4D84-BF7D-EB72A825F537}" destId="{2ECFF366-3DCD-4445-A0BF-E681AA2637BF}" srcOrd="0" destOrd="2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766A6342-08EB-4E5F-97A3-F8CDAEE1BA53}" srcId="{44BD4AC0-1024-45D3-AE6E-70AE9AB68832}" destId="{9C3190D8-4360-46FB-95A0-02B9FE1A4B7F}" srcOrd="3" destOrd="0" parTransId="{775C4CED-187D-4598-B061-4F1FDAB45DE4}" sibTransId="{CDBF170D-BCAE-411A-93E1-04F67CC1106F}"/>
    <dgm:cxn modelId="{48EFBBFD-C2F6-4EF2-BB98-D81DB44CA07B}" srcId="{44BD4AC0-1024-45D3-AE6E-70AE9AB68832}" destId="{25DE6434-3D98-420D-BF8A-6D276F3C0646}" srcOrd="1" destOrd="0" parTransId="{89875335-B0D7-45FD-80E8-39E3AC7E8013}" sibTransId="{1B4055B3-3C4D-44F6-B4CE-3ED86FADB453}"/>
    <dgm:cxn modelId="{67812D58-C74B-43A5-95C4-AF82F1A72063}" type="presOf" srcId="{1E7CDF20-E6E4-4182-87CE-A119A78C47B5}" destId="{D7F9769D-E1F7-457A-9EEB-1C88D3A41933}" srcOrd="1" destOrd="1" presId="urn:microsoft.com/office/officeart/2005/8/layout/cycle4"/>
    <dgm:cxn modelId="{736511A2-FF48-4954-91DD-8B135D038954}" srcId="{8B344E89-95C5-4C6F-A444-2EDEBB0AFC2F}" destId="{1E9E13B7-060D-4D84-BF7D-EB72A825F537}" srcOrd="2" destOrd="0" parTransId="{BA739484-2D20-41C0-81A6-F670FAB24F10}" sibTransId="{5057B8ED-456C-4039-8586-5F8AE8CF26D8}"/>
    <dgm:cxn modelId="{6B98C4BD-D6DE-454E-BD17-7BC3CE1259A0}" srcId="{08B8C4EC-B7CD-4979-A956-94E548CCE2AA}" destId="{6FDD73C0-383C-48CC-9EA2-BA845D071B25}" srcOrd="2" destOrd="0" parTransId="{C269EED3-AF3C-455A-BCCD-CF5B5618AC13}" sibTransId="{84D85D61-1C60-40CC-B907-8E782E8898F5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CA7321B6-78B9-4792-A215-E117D30C574C}" type="presOf" srcId="{ECCB2320-6F5E-40B5-BCC1-7B45087BFDC4}" destId="{2ECFF366-3DCD-4445-A0BF-E681AA2637BF}" srcOrd="0" destOrd="3" presId="urn:microsoft.com/office/officeart/2005/8/layout/cycle4"/>
    <dgm:cxn modelId="{A766B9BB-7F01-4221-9172-77FB6E3DE520}" type="presOf" srcId="{9A62C904-D26D-44C0-B931-7F7224FCF2C8}" destId="{2ECFF366-3DCD-4445-A0BF-E681AA2637BF}" srcOrd="0" destOrd="5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8BB2092D-EEFA-4A60-ABF1-0945C5EFAEBF}" type="presOf" srcId="{9C3190D8-4360-46FB-95A0-02B9FE1A4B7F}" destId="{7B1EEC8E-DFDB-4767-9992-F50EDD4951F7}" srcOrd="0" destOrd="3" presId="urn:microsoft.com/office/officeart/2005/8/layout/cycle4"/>
    <dgm:cxn modelId="{EC2EC5CC-40AA-4F1E-8013-3E74D639428B}" type="presOf" srcId="{6FDD73C0-383C-48CC-9EA2-BA845D071B25}" destId="{AEF4198B-4774-4D33-A731-8CBCA8DF6F69}" srcOrd="1" destOrd="2" presId="urn:microsoft.com/office/officeart/2005/8/layout/cycle4"/>
    <dgm:cxn modelId="{BBE3ED95-A702-48BD-B76C-BF5750C5DEB2}" type="presOf" srcId="{1E9E13B7-060D-4D84-BF7D-EB72A825F537}" destId="{D7F9769D-E1F7-457A-9EEB-1C88D3A41933}" srcOrd="1" destOrd="2" presId="urn:microsoft.com/office/officeart/2005/8/layout/cycle4"/>
    <dgm:cxn modelId="{F5E6246A-5D01-43D2-A6A4-F543C347B0F8}" type="presOf" srcId="{1E6C7375-B394-4D25-91B5-FE677D7BC53D}" destId="{AEF4198B-4774-4D33-A731-8CBCA8DF6F69}" srcOrd="1" destOrd="1" presId="urn:microsoft.com/office/officeart/2005/8/layout/cycle4"/>
    <dgm:cxn modelId="{3FA62037-AE0B-4F35-9DAF-1EA00A3888EB}" type="presOf" srcId="{9C140773-B406-4958-A7F7-BCB0B123017C}" destId="{D7F9769D-E1F7-457A-9EEB-1C88D3A41933}" srcOrd="1" destOrd="4" presId="urn:microsoft.com/office/officeart/2005/8/layout/cycle4"/>
    <dgm:cxn modelId="{25BB7AB4-0473-41A4-AC72-ABAD3E466A06}" type="presOf" srcId="{9C140773-B406-4958-A7F7-BCB0B123017C}" destId="{2ECFF366-3DCD-4445-A0BF-E681AA2637BF}" srcOrd="0" destOrd="4" presId="urn:microsoft.com/office/officeart/2005/8/layout/cycle4"/>
    <dgm:cxn modelId="{DC7046FB-CD04-43AC-9B5C-74EF7C7C0092}" type="presOf" srcId="{551B9F92-548F-46BA-A3CD-4F42B3441278}" destId="{2ECFF366-3DCD-4445-A0BF-E681AA2637BF}" srcOrd="0" destOrd="6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3C85FD13-8675-4333-85C5-696C95D7B910}" type="presOf" srcId="{25DE6434-3D98-420D-BF8A-6D276F3C0646}" destId="{3697C8B3-BF7E-46ED-A4D3-4E32A9540A4C}" srcOrd="1" destOrd="1" presId="urn:microsoft.com/office/officeart/2005/8/layout/cycle4"/>
    <dgm:cxn modelId="{803D6C79-0478-4B57-B02B-D16ECE94D0ED}" srcId="{8B344E89-95C5-4C6F-A444-2EDEBB0AFC2F}" destId="{9A62C904-D26D-44C0-B931-7F7224FCF2C8}" srcOrd="5" destOrd="0" parTransId="{0D9CBBF1-379A-4A3A-B279-A5E54A6E38DE}" sibTransId="{E793F71D-9800-4D34-9333-E180A8E9F385}"/>
    <dgm:cxn modelId="{EC2729BC-94AF-4259-8883-2A302291D8CE}" type="presOf" srcId="{8A59FE09-4D2D-44BE-AAEF-29F3C3272941}" destId="{3697C8B3-BF7E-46ED-A4D3-4E32A9540A4C}" srcOrd="1" destOrd="2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C6738596-29BB-4DF2-AC06-1EC88C87B970}" type="presOf" srcId="{8A59FE09-4D2D-44BE-AAEF-29F3C3272941}" destId="{7B1EEC8E-DFDB-4767-9992-F50EDD4951F7}" srcOrd="0" destOrd="2" presId="urn:microsoft.com/office/officeart/2005/8/layout/cycle4"/>
    <dgm:cxn modelId="{D64BBB72-42A0-467A-A2DA-F0C4DBA79DF2}" srcId="{8B344E89-95C5-4C6F-A444-2EDEBB0AFC2F}" destId="{551B9F92-548F-46BA-A3CD-4F42B3441278}" srcOrd="6" destOrd="0" parTransId="{92E27E81-4C00-432C-98F7-B7C450AB262F}" sibTransId="{4CDF27B3-05E9-4E78-AD74-D9598A1DA060}"/>
    <dgm:cxn modelId="{81936919-640B-49E5-BA70-932FC4DC3463}" srcId="{08B8C4EC-B7CD-4979-A956-94E548CCE2AA}" destId="{1E6C7375-B394-4D25-91B5-FE677D7BC53D}" srcOrd="1" destOrd="0" parTransId="{30DE4F4A-969F-429F-8305-9033EA3335D3}" sibTransId="{6F4BA94E-5400-4F40-A6C5-A6C027C89CD7}"/>
    <dgm:cxn modelId="{6EF7DFEA-27D8-4C55-98B3-67795D222A82}" srcId="{8B344E89-95C5-4C6F-A444-2EDEBB0AFC2F}" destId="{ECCB2320-6F5E-40B5-BCC1-7B45087BFDC4}" srcOrd="3" destOrd="0" parTransId="{A2E0B6CC-0346-476C-9088-F3F3A134054C}" sibTransId="{FDA32384-629B-4A77-99AF-35BAA03D4933}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58095" y="3397182"/>
          <a:ext cx="5234550" cy="306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</a:t>
          </a:r>
          <a:r>
            <a:rPr lang="en-US" sz="1000" kern="1200" dirty="0"/>
            <a:t> </a:t>
          </a:r>
          <a:r>
            <a:rPr lang="en-US" sz="1000" kern="1200" dirty="0" err="1"/>
            <a:t>kontenjanlarının</a:t>
          </a:r>
          <a:r>
            <a:rPr lang="en-US" sz="1000" kern="1200" dirty="0"/>
            <a:t> Yüksek İhtisas </a:t>
          </a:r>
          <a:r>
            <a:rPr lang="en-US" sz="1000" kern="1200" dirty="0" err="1"/>
            <a:t>Üniversitesi</a:t>
          </a:r>
          <a:r>
            <a:rPr lang="en-US" sz="1000" kern="1200" dirty="0"/>
            <a:t> </a:t>
          </a: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</a:t>
          </a:r>
          <a:r>
            <a:rPr lang="en-US" sz="1000" kern="1200" dirty="0"/>
            <a:t> </a:t>
          </a:r>
          <a:r>
            <a:rPr lang="en-US" sz="1000" kern="1200" dirty="0" err="1"/>
            <a:t>Yönetmeliğine</a:t>
          </a:r>
          <a:r>
            <a:rPr lang="en-US" sz="1000" kern="1200" dirty="0"/>
            <a:t> </a:t>
          </a:r>
          <a:r>
            <a:rPr lang="en-US" sz="1000" kern="1200" dirty="0" err="1"/>
            <a:t>uygun</a:t>
          </a:r>
          <a:r>
            <a:rPr lang="en-US" sz="1000" kern="1200" dirty="0"/>
            <a:t> </a:t>
          </a:r>
          <a:r>
            <a:rPr lang="en-US" sz="1000" kern="1200" dirty="0" err="1"/>
            <a:t>olarak</a:t>
          </a:r>
          <a:r>
            <a:rPr lang="en-US" sz="1000" kern="1200" dirty="0"/>
            <a:t> </a:t>
          </a:r>
          <a:r>
            <a:rPr lang="en-US" sz="1000" kern="1200" dirty="0" err="1"/>
            <a:t>belirlendiği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endParaRPr lang="tr-TR" sz="10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Kontenjanların</a:t>
          </a:r>
          <a:r>
            <a:rPr lang="en-US" sz="1000" kern="1200" dirty="0"/>
            <a:t> </a:t>
          </a:r>
          <a:r>
            <a:rPr lang="en-US" sz="1000" kern="1200" dirty="0" err="1"/>
            <a:t>doğru</a:t>
          </a:r>
          <a:r>
            <a:rPr lang="en-US" sz="1000" kern="1200" dirty="0"/>
            <a:t> </a:t>
          </a:r>
          <a:r>
            <a:rPr lang="en-US" sz="1000" kern="1200" dirty="0" err="1"/>
            <a:t>zamanda</a:t>
          </a:r>
          <a:r>
            <a:rPr lang="en-US" sz="1000" kern="1200" dirty="0"/>
            <a:t> </a:t>
          </a:r>
          <a:r>
            <a:rPr lang="en-US" sz="1000" kern="1200" dirty="0" err="1"/>
            <a:t>üniversite</a:t>
          </a:r>
          <a:r>
            <a:rPr lang="en-US" sz="1000" kern="1200" dirty="0"/>
            <a:t> internet </a:t>
          </a:r>
          <a:r>
            <a:rPr lang="en-US" sz="1000" kern="1200" dirty="0" err="1"/>
            <a:t>sayfasında</a:t>
          </a:r>
          <a:r>
            <a:rPr lang="en-US" sz="1000" kern="1200" dirty="0"/>
            <a:t> </a:t>
          </a:r>
          <a:r>
            <a:rPr lang="en-US" sz="1000" kern="1200" dirty="0" err="1"/>
            <a:t>yayınlandığı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Aday </a:t>
          </a:r>
          <a:r>
            <a:rPr lang="en-US" sz="1000" kern="1200" dirty="0" err="1"/>
            <a:t>öğrencilerin</a:t>
          </a:r>
          <a:r>
            <a:rPr lang="en-US" sz="1000" kern="1200" dirty="0"/>
            <a:t> </a:t>
          </a: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</a:t>
          </a:r>
          <a:r>
            <a:rPr lang="en-US" sz="1000" kern="1200" dirty="0"/>
            <a:t> </a:t>
          </a:r>
          <a:r>
            <a:rPr lang="en-US" sz="1000" kern="1200" dirty="0" err="1"/>
            <a:t>değerlendirmelerinin</a:t>
          </a:r>
          <a:r>
            <a:rPr lang="en-US" sz="1000" kern="1200" dirty="0"/>
            <a:t> </a:t>
          </a:r>
          <a:r>
            <a:rPr lang="en-US" sz="1000" kern="1200" dirty="0" err="1"/>
            <a:t>ilgili</a:t>
          </a:r>
          <a:r>
            <a:rPr lang="en-US" sz="1000" kern="1200" dirty="0"/>
            <a:t> </a:t>
          </a:r>
          <a:r>
            <a:rPr lang="en-US" sz="1000" kern="1200" dirty="0" err="1"/>
            <a:t>komisyon</a:t>
          </a:r>
          <a:r>
            <a:rPr lang="en-US" sz="1000" kern="1200" dirty="0"/>
            <a:t> </a:t>
          </a:r>
          <a:r>
            <a:rPr lang="en-US" sz="1000" kern="1200" dirty="0" err="1"/>
            <a:t>tarafından</a:t>
          </a:r>
          <a:r>
            <a:rPr lang="en-US" sz="1000" kern="1200" dirty="0"/>
            <a:t> Yüksek İhtisas </a:t>
          </a:r>
          <a:r>
            <a:rPr lang="en-US" sz="1000" kern="1200" dirty="0" err="1"/>
            <a:t>Üniversitesi</a:t>
          </a:r>
          <a:r>
            <a:rPr lang="en-US" sz="1000" kern="1200" dirty="0"/>
            <a:t> </a:t>
          </a: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</a:t>
          </a:r>
          <a:r>
            <a:rPr lang="en-US" sz="1000" kern="1200" dirty="0"/>
            <a:t> </a:t>
          </a:r>
          <a:r>
            <a:rPr lang="en-US" sz="1000" kern="1200" dirty="0" err="1"/>
            <a:t>Yönergesine</a:t>
          </a:r>
          <a:r>
            <a:rPr lang="en-US" sz="1000" kern="1200" dirty="0"/>
            <a:t> </a:t>
          </a:r>
          <a:r>
            <a:rPr lang="en-US" sz="1000" kern="1200" dirty="0" err="1"/>
            <a:t>göre</a:t>
          </a:r>
          <a:r>
            <a:rPr lang="en-US" sz="1000" kern="1200" dirty="0"/>
            <a:t> </a:t>
          </a:r>
          <a:r>
            <a:rPr lang="en-US" sz="1000" kern="1200" dirty="0" err="1"/>
            <a:t>yapıldığı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Aday </a:t>
          </a:r>
          <a:r>
            <a:rPr lang="en-US" sz="1000" kern="1200" dirty="0" err="1"/>
            <a:t>öğrencilerin</a:t>
          </a:r>
          <a:r>
            <a:rPr lang="en-US" sz="1000" kern="1200" dirty="0"/>
            <a:t> </a:t>
          </a: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</a:t>
          </a:r>
          <a:r>
            <a:rPr lang="en-US" sz="1000" kern="1200" dirty="0"/>
            <a:t> </a:t>
          </a:r>
          <a:r>
            <a:rPr lang="en-US" sz="1000" kern="1200" dirty="0" err="1"/>
            <a:t>değerlendirme</a:t>
          </a:r>
          <a:r>
            <a:rPr lang="en-US" sz="1000" kern="1200" dirty="0"/>
            <a:t> </a:t>
          </a:r>
          <a:r>
            <a:rPr lang="en-US" sz="1000" kern="1200" dirty="0" err="1"/>
            <a:t>sonuçlarının</a:t>
          </a:r>
          <a:r>
            <a:rPr lang="en-US" sz="1000" kern="1200" dirty="0"/>
            <a:t> </a:t>
          </a:r>
          <a:r>
            <a:rPr lang="en-US" sz="1000" kern="1200" dirty="0" err="1"/>
            <a:t>üniversitenin</a:t>
          </a:r>
          <a:r>
            <a:rPr lang="en-US" sz="1000" kern="1200" dirty="0"/>
            <a:t> internet </a:t>
          </a:r>
          <a:r>
            <a:rPr lang="en-US" sz="1000" kern="1200" dirty="0" err="1"/>
            <a:t>sayfasında</a:t>
          </a:r>
          <a:r>
            <a:rPr lang="en-US" sz="1000" kern="1200" dirty="0"/>
            <a:t> </a:t>
          </a:r>
          <a:r>
            <a:rPr lang="en-US" sz="1000" kern="1200" dirty="0" err="1"/>
            <a:t>duyurulduğu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Kontenjan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başvuru</a:t>
          </a:r>
          <a:r>
            <a:rPr lang="en-US" sz="1000" kern="1200" dirty="0"/>
            <a:t> </a:t>
          </a:r>
          <a:r>
            <a:rPr lang="en-US" sz="1000" kern="1200" dirty="0" err="1"/>
            <a:t>şartlarını</a:t>
          </a:r>
          <a:r>
            <a:rPr lang="en-US" sz="1000" kern="1200" dirty="0"/>
            <a:t> </a:t>
          </a:r>
          <a:r>
            <a:rPr lang="en-US" sz="1000" kern="1200" dirty="0" err="1"/>
            <a:t>sağlayan</a:t>
          </a:r>
          <a:r>
            <a:rPr lang="en-US" sz="1000" kern="1200" dirty="0"/>
            <a:t> </a:t>
          </a:r>
          <a:r>
            <a:rPr lang="en-US" sz="1000" kern="1200" dirty="0" err="1"/>
            <a:t>öğrenci</a:t>
          </a:r>
          <a:r>
            <a:rPr lang="en-US" sz="1000" kern="1200" dirty="0"/>
            <a:t> </a:t>
          </a:r>
          <a:r>
            <a:rPr lang="en-US" sz="1000" kern="1200" dirty="0" err="1"/>
            <a:t>sayısına</a:t>
          </a:r>
          <a:r>
            <a:rPr lang="en-US" sz="1000" kern="1200" dirty="0"/>
            <a:t> </a:t>
          </a:r>
          <a:r>
            <a:rPr lang="en-US" sz="1000" kern="1200" dirty="0" err="1"/>
            <a:t>göre</a:t>
          </a:r>
          <a:r>
            <a:rPr lang="en-US" sz="1000" kern="1200" dirty="0"/>
            <a:t> </a:t>
          </a:r>
          <a:r>
            <a:rPr lang="en-US" sz="1000" kern="1200" dirty="0" err="1"/>
            <a:t>yedek</a:t>
          </a:r>
          <a:r>
            <a:rPr lang="en-US" sz="1000" kern="1200" dirty="0"/>
            <a:t> </a:t>
          </a:r>
          <a:r>
            <a:rPr lang="en-US" sz="1000" kern="1200" dirty="0" err="1"/>
            <a:t>adayların</a:t>
          </a:r>
          <a:r>
            <a:rPr lang="en-US" sz="1000" kern="1200" dirty="0"/>
            <a:t> </a:t>
          </a:r>
          <a:r>
            <a:rPr lang="en-US" sz="1000" kern="1200" dirty="0" err="1"/>
            <a:t>ilan</a:t>
          </a:r>
          <a:r>
            <a:rPr lang="en-US" sz="1000" kern="1200" dirty="0"/>
            <a:t> </a:t>
          </a:r>
          <a:r>
            <a:rPr lang="en-US" sz="1000" kern="1200" dirty="0" err="1"/>
            <a:t>edildiği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 </a:t>
          </a:r>
          <a:r>
            <a:rPr lang="en-US" sz="1000" kern="1200" dirty="0" err="1"/>
            <a:t>Asıl</a:t>
          </a:r>
          <a:r>
            <a:rPr lang="en-US" sz="1000" kern="1200" dirty="0"/>
            <a:t> </a:t>
          </a:r>
          <a:r>
            <a:rPr lang="en-US" sz="1000" kern="1200" dirty="0" err="1"/>
            <a:t>adaylardan</a:t>
          </a:r>
          <a:r>
            <a:rPr lang="en-US" sz="1000" kern="1200" dirty="0"/>
            <a:t> </a:t>
          </a:r>
          <a:r>
            <a:rPr lang="en-US" sz="1000" kern="1200" dirty="0" err="1"/>
            <a:t>başvuru</a:t>
          </a:r>
          <a:r>
            <a:rPr lang="en-US" sz="1000" kern="1200" dirty="0"/>
            <a:t> </a:t>
          </a:r>
          <a:r>
            <a:rPr lang="en-US" sz="1000" kern="1200" dirty="0" err="1"/>
            <a:t>olmaması</a:t>
          </a:r>
          <a:r>
            <a:rPr lang="en-US" sz="1000" kern="1200" dirty="0"/>
            <a:t> </a:t>
          </a:r>
          <a:r>
            <a:rPr lang="en-US" sz="1000" kern="1200" dirty="0" err="1"/>
            <a:t>halinde</a:t>
          </a:r>
          <a:r>
            <a:rPr lang="en-US" sz="1000" kern="1200" dirty="0"/>
            <a:t> </a:t>
          </a:r>
          <a:r>
            <a:rPr lang="en-US" sz="1000" kern="1200" dirty="0" err="1"/>
            <a:t>sırayla</a:t>
          </a:r>
          <a:r>
            <a:rPr lang="en-US" sz="1000" kern="1200" dirty="0"/>
            <a:t> </a:t>
          </a:r>
          <a:r>
            <a:rPr lang="en-US" sz="1000" kern="1200" dirty="0" err="1"/>
            <a:t>yedeklerin</a:t>
          </a:r>
          <a:r>
            <a:rPr lang="en-US" sz="1000" kern="1200" dirty="0"/>
            <a:t> </a:t>
          </a:r>
          <a:r>
            <a:rPr lang="en-US" sz="1000" kern="1200" dirty="0" err="1"/>
            <a:t>çağırıldığı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Yatay</a:t>
          </a:r>
          <a:r>
            <a:rPr lang="en-US" sz="1000" kern="1200" dirty="0"/>
            <a:t> </a:t>
          </a:r>
          <a:r>
            <a:rPr lang="en-US" sz="1000" kern="1200" dirty="0" err="1"/>
            <a:t>geçişi</a:t>
          </a:r>
          <a:r>
            <a:rPr lang="en-US" sz="1000" kern="1200" dirty="0"/>
            <a:t> </a:t>
          </a:r>
          <a:r>
            <a:rPr lang="en-US" sz="1000" kern="1200" dirty="0" err="1"/>
            <a:t>kabul</a:t>
          </a:r>
          <a:r>
            <a:rPr lang="en-US" sz="1000" kern="1200" dirty="0"/>
            <a:t> </a:t>
          </a:r>
          <a:r>
            <a:rPr lang="en-US" sz="1000" kern="1200" dirty="0" err="1"/>
            <a:t>edilen</a:t>
          </a:r>
          <a:r>
            <a:rPr lang="en-US" sz="1000" kern="1200" dirty="0"/>
            <a:t> </a:t>
          </a:r>
          <a:r>
            <a:rPr lang="en-US" sz="1000" kern="1200" dirty="0" err="1"/>
            <a:t>öğrencilerin</a:t>
          </a:r>
          <a:r>
            <a:rPr lang="en-US" sz="1000" kern="1200" dirty="0"/>
            <a:t> </a:t>
          </a:r>
          <a:r>
            <a:rPr lang="en-US" sz="1000" kern="1200" dirty="0" err="1"/>
            <a:t>intibak</a:t>
          </a:r>
          <a:r>
            <a:rPr lang="en-US" sz="1000" kern="1200" dirty="0"/>
            <a:t> </a:t>
          </a:r>
          <a:r>
            <a:rPr lang="en-US" sz="1000" kern="1200" dirty="0" err="1"/>
            <a:t>işlemlerinin</a:t>
          </a:r>
          <a:r>
            <a:rPr lang="en-US" sz="1000" kern="1200" dirty="0"/>
            <a:t> </a:t>
          </a:r>
          <a:r>
            <a:rPr lang="en-US" sz="1000" kern="1200" dirty="0" err="1"/>
            <a:t>yapıldığı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 </a:t>
          </a:r>
          <a:r>
            <a:rPr lang="en-US" sz="1000" kern="1200" dirty="0" err="1"/>
            <a:t>Öğrencilerin</a:t>
          </a:r>
          <a:r>
            <a:rPr lang="en-US" sz="1000" kern="1200" dirty="0"/>
            <a:t> yeni </a:t>
          </a:r>
          <a:r>
            <a:rPr lang="en-US" sz="1000" kern="1200" dirty="0" err="1"/>
            <a:t>durumlarının</a:t>
          </a:r>
          <a:r>
            <a:rPr lang="en-US" sz="1000" kern="1200" dirty="0"/>
            <a:t> </a:t>
          </a:r>
          <a:r>
            <a:rPr lang="en-US" sz="1000" kern="1200" dirty="0" err="1"/>
            <a:t>doğru</a:t>
          </a:r>
          <a:r>
            <a:rPr lang="en-US" sz="1000" kern="1200" dirty="0"/>
            <a:t> </a:t>
          </a:r>
          <a:r>
            <a:rPr lang="en-US" sz="1000" kern="1200" dirty="0" err="1"/>
            <a:t>zamanda</a:t>
          </a:r>
          <a:r>
            <a:rPr lang="en-US" sz="1000" kern="1200" dirty="0"/>
            <a:t> </a:t>
          </a:r>
          <a:r>
            <a:rPr lang="en-US" sz="1000" kern="1200" dirty="0" err="1"/>
            <a:t>Yükseköğretim</a:t>
          </a:r>
          <a:r>
            <a:rPr lang="en-US" sz="1000" kern="1200" dirty="0"/>
            <a:t> </a:t>
          </a:r>
          <a:r>
            <a:rPr lang="en-US" sz="1000" kern="1200" dirty="0" err="1"/>
            <a:t>öğrenci</a:t>
          </a:r>
          <a:r>
            <a:rPr lang="en-US" sz="1000" kern="1200" dirty="0"/>
            <a:t> </a:t>
          </a:r>
          <a:r>
            <a:rPr lang="en-US" sz="1000" kern="1200" dirty="0" err="1"/>
            <a:t>veri</a:t>
          </a:r>
          <a:r>
            <a:rPr lang="en-US" sz="1000" kern="1200" dirty="0"/>
            <a:t> </a:t>
          </a:r>
          <a:r>
            <a:rPr lang="en-US" sz="1000" kern="1200" dirty="0" err="1"/>
            <a:t>tabanına</a:t>
          </a:r>
          <a:r>
            <a:rPr lang="en-US" sz="1000" kern="1200" dirty="0"/>
            <a:t> (YÖKSİS) </a:t>
          </a:r>
          <a:r>
            <a:rPr lang="en-US" sz="1000" kern="1200" dirty="0" err="1"/>
            <a:t>işlendiği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Süreçte</a:t>
          </a:r>
          <a:r>
            <a:rPr lang="en-US" sz="1000" kern="1200" dirty="0"/>
            <a:t> </a:t>
          </a:r>
          <a:r>
            <a:rPr lang="en-US" sz="1000" kern="1200" dirty="0" err="1"/>
            <a:t>düzeltmeye</a:t>
          </a:r>
          <a:r>
            <a:rPr lang="en-US" sz="1000" kern="1200" dirty="0"/>
            <a:t>/</a:t>
          </a:r>
          <a:r>
            <a:rPr lang="en-US" sz="1000" kern="1200" dirty="0" err="1"/>
            <a:t>iyileştirmeye</a:t>
          </a:r>
          <a:r>
            <a:rPr lang="en-US" sz="1000" kern="1200" dirty="0"/>
            <a:t> </a:t>
          </a:r>
          <a:r>
            <a:rPr lang="en-US" sz="1000" kern="1200" dirty="0" err="1"/>
            <a:t>açık</a:t>
          </a:r>
          <a:r>
            <a:rPr lang="en-US" sz="1000" kern="1200" dirty="0"/>
            <a:t> </a:t>
          </a:r>
          <a:r>
            <a:rPr lang="en-US" sz="1000" kern="1200" dirty="0" err="1"/>
            <a:t>bir</a:t>
          </a:r>
          <a:r>
            <a:rPr lang="en-US" sz="1000" kern="1200" dirty="0"/>
            <a:t> </a:t>
          </a:r>
          <a:r>
            <a:rPr lang="en-US" sz="1000" kern="1200" dirty="0" err="1"/>
            <a:t>noktanın</a:t>
          </a:r>
          <a:r>
            <a:rPr lang="en-US" sz="1000" kern="1200" dirty="0"/>
            <a:t> </a:t>
          </a:r>
          <a:r>
            <a:rPr lang="en-US" sz="1000" kern="1200" dirty="0" err="1"/>
            <a:t>mevcudiyeti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</dsp:txBody>
      <dsp:txXfrm>
        <a:off x="7495719" y="4229890"/>
        <a:ext cx="3529669" cy="2161833"/>
      </dsp:txXfrm>
    </dsp:sp>
    <dsp:sp modelId="{AC8EC65D-00CB-40C2-ACA3-CD7A91B729C8}">
      <dsp:nvSpPr>
        <dsp:cNvPr id="0" name=""/>
        <dsp:cNvSpPr/>
      </dsp:nvSpPr>
      <dsp:spPr>
        <a:xfrm>
          <a:off x="478435" y="3379773"/>
          <a:ext cx="5229204" cy="3072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adımı</a:t>
          </a:r>
          <a:r>
            <a:rPr lang="en-US" sz="1000" kern="1200" dirty="0"/>
            <a:t> </a:t>
          </a:r>
          <a:r>
            <a:rPr lang="en-US" sz="1000" kern="1200" dirty="0" err="1"/>
            <a:t>çıktılarına</a:t>
          </a:r>
          <a:r>
            <a:rPr lang="en-US" sz="1000" kern="1200" dirty="0"/>
            <a:t> </a:t>
          </a:r>
          <a:r>
            <a:rPr lang="en-US" sz="1000" kern="1200" dirty="0" err="1"/>
            <a:t>göre</a:t>
          </a:r>
          <a:r>
            <a:rPr lang="en-US" sz="1000" kern="1200" dirty="0"/>
            <a:t> </a:t>
          </a:r>
          <a:r>
            <a:rPr lang="en-US" sz="1000" kern="1200" dirty="0" err="1"/>
            <a:t>varsa</a:t>
          </a:r>
          <a:r>
            <a:rPr lang="en-US" sz="1000" kern="1200" dirty="0"/>
            <a:t> </a:t>
          </a:r>
          <a:r>
            <a:rPr lang="en-US" sz="1000" kern="1200" dirty="0" err="1"/>
            <a:t>düzeltme</a:t>
          </a:r>
          <a:r>
            <a:rPr lang="en-US" sz="1000" kern="1200" dirty="0"/>
            <a:t>/</a:t>
          </a:r>
          <a:r>
            <a:rPr lang="en-US" sz="1000" kern="1200" dirty="0" err="1"/>
            <a:t>iyileştirme</a:t>
          </a:r>
          <a:r>
            <a:rPr lang="en-US" sz="1000" kern="1200" dirty="0"/>
            <a:t> </a:t>
          </a:r>
          <a:r>
            <a:rPr lang="en-US" sz="1000" kern="1200" dirty="0" err="1"/>
            <a:t>faaliyetleri</a:t>
          </a:r>
          <a:r>
            <a:rPr lang="en-US" sz="1000" kern="1200" dirty="0"/>
            <a:t> </a:t>
          </a:r>
          <a:r>
            <a:rPr lang="en-US" sz="1000" kern="1200" dirty="0" err="1"/>
            <a:t>uygulanır</a:t>
          </a:r>
          <a:r>
            <a:rPr lang="en-US" sz="1000" kern="1200" dirty="0"/>
            <a:t>.</a:t>
          </a:r>
          <a:endParaRPr lang="tr-TR" sz="1000" kern="1200" dirty="0"/>
        </a:p>
      </dsp:txBody>
      <dsp:txXfrm>
        <a:off x="545930" y="4215415"/>
        <a:ext cx="3525452" cy="2169448"/>
      </dsp:txXfrm>
    </dsp:sp>
    <dsp:sp modelId="{7B1EEC8E-DFDB-4767-9992-F50EDD4951F7}">
      <dsp:nvSpPr>
        <dsp:cNvPr id="0" name=""/>
        <dsp:cNvSpPr/>
      </dsp:nvSpPr>
      <dsp:spPr>
        <a:xfrm>
          <a:off x="5832123" y="170788"/>
          <a:ext cx="5264081" cy="3035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57150" lvl="1" indent="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900" kern="1200" dirty="0"/>
        </a:p>
        <a:p>
          <a:pPr marL="268288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Başvurular</a:t>
          </a:r>
          <a:r>
            <a:rPr lang="en-US" sz="1000" kern="1200" dirty="0"/>
            <a:t> alındıktan sonra ilgili değerlendirme, ilgili yönetim kurulları tarafından oluşturulan komisyon tarafından Yüksek İhtisas Üniversitesi Yatay Geçiş Yönergesine göre yapılır.</a:t>
          </a:r>
        </a:p>
        <a:p>
          <a:pPr marL="268288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Yatay</a:t>
          </a:r>
          <a:r>
            <a:rPr lang="en-US" sz="1000" kern="1200" dirty="0"/>
            <a:t> geçiş için başvuran adayların değerlendirme sonuçları, Üniversitenin internet sayfasında duyurulur.</a:t>
          </a:r>
        </a:p>
        <a:p>
          <a:pPr marL="268288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Yatay</a:t>
          </a:r>
          <a:r>
            <a:rPr lang="en-US" sz="1000" kern="1200" dirty="0"/>
            <a:t> geçişi kabul edilen öğrencilerin intibak programları ilgili komisyonlar tarafından yapılır. Öğrencilerin yeni durumları kayıt işlemi </a:t>
          </a:r>
          <a:r>
            <a:rPr lang="en-US" sz="1000" kern="1200" dirty="0" err="1"/>
            <a:t>tamamlanıp</a:t>
          </a:r>
          <a:r>
            <a:rPr lang="en-US" sz="1000" kern="1200" dirty="0" smtClean="0"/>
            <a:t>,</a:t>
          </a:r>
          <a:r>
            <a:rPr lang="tr-TR" sz="1000" kern="1200" dirty="0" smtClean="0"/>
            <a:t> </a:t>
          </a:r>
          <a:r>
            <a:rPr lang="en-US" sz="1000" kern="1200" dirty="0" err="1" smtClean="0"/>
            <a:t>geçiş</a:t>
          </a:r>
          <a:r>
            <a:rPr lang="en-US" sz="1000" kern="1200" dirty="0" smtClean="0"/>
            <a:t> </a:t>
          </a:r>
          <a:r>
            <a:rPr lang="en-US" sz="1000" kern="1200" dirty="0"/>
            <a:t>ve intibak işlemlerinin kesinleşmesini takip eden 15 gün içinde Öğrenci İşleri Daire Başkanlığı tarafından Yükseköğretim öğrenci veri tabanına (YÖKSİS) işlenir.</a:t>
          </a:r>
        </a:p>
      </dsp:txBody>
      <dsp:txXfrm>
        <a:off x="7478037" y="237478"/>
        <a:ext cx="3551477" cy="2143600"/>
      </dsp:txXfrm>
    </dsp:sp>
    <dsp:sp modelId="{1DE89986-AAC5-42FC-BDD2-2E8DE6867064}">
      <dsp:nvSpPr>
        <dsp:cNvPr id="0" name=""/>
        <dsp:cNvSpPr/>
      </dsp:nvSpPr>
      <dsp:spPr>
        <a:xfrm>
          <a:off x="466375" y="176149"/>
          <a:ext cx="5236385" cy="3036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000" kern="1200" dirty="0"/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Kurum</a:t>
          </a:r>
          <a:r>
            <a:rPr lang="en-US" sz="1000" kern="1200" dirty="0"/>
            <a:t> içi yatay geçiş kontenjanları ÖSYM kılavuzunda öngörülen öğrenci kontenjanının %15’ini geçmeyecek biçimde ilgili yönetim kurulu tarafından belirlenir.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err="1"/>
            <a:t>Kontenjanlar</a:t>
          </a:r>
          <a:r>
            <a:rPr lang="en-US" sz="1000" kern="1200" dirty="0"/>
            <a:t> son başvurunun kabul edileceği günden en az 15 gün öncesinde üniversite internet sayfasında ilan edilir.</a:t>
          </a:r>
        </a:p>
      </dsp:txBody>
      <dsp:txXfrm>
        <a:off x="533077" y="242851"/>
        <a:ext cx="3532066" cy="2143982"/>
      </dsp:txXfrm>
    </dsp:sp>
    <dsp:sp modelId="{FBCB22E4-289A-431F-A27B-D9E4DB145BE9}">
      <dsp:nvSpPr>
        <dsp:cNvPr id="0" name=""/>
        <dsp:cNvSpPr/>
      </dsp:nvSpPr>
      <dsp:spPr>
        <a:xfrm>
          <a:off x="3775431" y="1293559"/>
          <a:ext cx="1928016" cy="1928016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340134" y="1858262"/>
        <a:ext cx="1363313" cy="1363313"/>
      </dsp:txXfrm>
    </dsp:sp>
    <dsp:sp modelId="{1C1506CC-E666-45CA-8973-97AC8BD421EF}">
      <dsp:nvSpPr>
        <dsp:cNvPr id="0" name=""/>
        <dsp:cNvSpPr/>
      </dsp:nvSpPr>
      <dsp:spPr>
        <a:xfrm rot="5400000">
          <a:off x="5839476" y="1283369"/>
          <a:ext cx="1928016" cy="1928016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839476" y="1848072"/>
        <a:ext cx="1363313" cy="1363313"/>
      </dsp:txXfrm>
    </dsp:sp>
    <dsp:sp modelId="{523085B0-2246-4431-9A61-481168FC009D}">
      <dsp:nvSpPr>
        <dsp:cNvPr id="0" name=""/>
        <dsp:cNvSpPr/>
      </dsp:nvSpPr>
      <dsp:spPr>
        <a:xfrm rot="10800000">
          <a:off x="5849695" y="3378097"/>
          <a:ext cx="1928016" cy="1928016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849695" y="3378097"/>
        <a:ext cx="1363313" cy="1363313"/>
      </dsp:txXfrm>
    </dsp:sp>
    <dsp:sp modelId="{22B45599-3804-42C1-9B11-456BA815E5EF}">
      <dsp:nvSpPr>
        <dsp:cNvPr id="0" name=""/>
        <dsp:cNvSpPr/>
      </dsp:nvSpPr>
      <dsp:spPr>
        <a:xfrm rot="16200000">
          <a:off x="3785650" y="3367879"/>
          <a:ext cx="1928016" cy="1928016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4350353" y="3367879"/>
        <a:ext cx="1363313" cy="1363313"/>
      </dsp:txXfrm>
    </dsp:sp>
    <dsp:sp modelId="{1D7DBEDD-A245-4488-AB9E-15AF30FC5B6A}">
      <dsp:nvSpPr>
        <dsp:cNvPr id="0" name=""/>
        <dsp:cNvSpPr/>
      </dsp:nvSpPr>
      <dsp:spPr>
        <a:xfrm>
          <a:off x="5289267" y="2677351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289267" y="3003307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29.08.2025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40788716"/>
              </p:ext>
            </p:extLst>
          </p:nvPr>
        </p:nvGraphicFramePr>
        <p:xfrm>
          <a:off x="319427" y="329855"/>
          <a:ext cx="11553144" cy="652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713229" y="0"/>
            <a:ext cx="87655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YÜKSEK İHTİSAS ÜNİVERSİTESİ SAĞLIK BİLİMLERİ FAKÜLTESİ YATAY GEÇİŞ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258</Words>
  <Application>Microsoft Office PowerPoint</Application>
  <PresentationFormat>Geniş ekran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MS Gothic</vt:lpstr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Melek VOLKAN YAZICI</cp:lastModifiedBy>
  <cp:revision>15</cp:revision>
  <dcterms:created xsi:type="dcterms:W3CDTF">2025-07-17T11:38:44Z</dcterms:created>
  <dcterms:modified xsi:type="dcterms:W3CDTF">2025-08-29T12:06:40Z</dcterms:modified>
</cp:coreProperties>
</file>